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33"/>
  </p:notesMasterIdLst>
  <p:sldIdLst>
    <p:sldId id="258" r:id="rId2"/>
    <p:sldId id="285" r:id="rId3"/>
    <p:sldId id="291" r:id="rId4"/>
    <p:sldId id="259" r:id="rId5"/>
    <p:sldId id="289" r:id="rId6"/>
    <p:sldId id="280" r:id="rId7"/>
    <p:sldId id="281" r:id="rId8"/>
    <p:sldId id="292" r:id="rId9"/>
    <p:sldId id="293" r:id="rId10"/>
    <p:sldId id="294" r:id="rId11"/>
    <p:sldId id="312" r:id="rId12"/>
    <p:sldId id="317" r:id="rId13"/>
    <p:sldId id="315" r:id="rId14"/>
    <p:sldId id="316" r:id="rId15"/>
    <p:sldId id="319" r:id="rId16"/>
    <p:sldId id="318" r:id="rId17"/>
    <p:sldId id="295" r:id="rId18"/>
    <p:sldId id="296" r:id="rId19"/>
    <p:sldId id="314" r:id="rId20"/>
    <p:sldId id="323" r:id="rId21"/>
    <p:sldId id="300" r:id="rId22"/>
    <p:sldId id="308" r:id="rId23"/>
    <p:sldId id="301" r:id="rId24"/>
    <p:sldId id="320" r:id="rId25"/>
    <p:sldId id="321" r:id="rId26"/>
    <p:sldId id="303" r:id="rId27"/>
    <p:sldId id="304" r:id="rId28"/>
    <p:sldId id="311" r:id="rId29"/>
    <p:sldId id="322" r:id="rId30"/>
    <p:sldId id="324" r:id="rId31"/>
    <p:sldId id="310" r:id="rId32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C258"/>
    <a:srgbClr val="09A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89" autoAdjust="0"/>
  </p:normalViewPr>
  <p:slideViewPr>
    <p:cSldViewPr>
      <p:cViewPr varScale="1">
        <p:scale>
          <a:sx n="103" d="100"/>
          <a:sy n="103" d="100"/>
        </p:scale>
        <p:origin x="-17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93F1D-1D8D-CC4A-A2F8-A6C65E8F86FE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D7231-AA54-CF4F-B0B0-A20CC4DDE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0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47270-B6D8-4E17-8E10-415294056D5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62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94A3-501E-4D63-9D79-BC3FB5F31B43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047B-08D7-4186-B0FF-1B5D6BEC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0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94A3-501E-4D63-9D79-BC3FB5F31B43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047B-08D7-4186-B0FF-1B5D6BEC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76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94A3-501E-4D63-9D79-BC3FB5F31B43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047B-08D7-4186-B0FF-1B5D6BEC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21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Сравнение">
    <p:bg>
      <p:bgPr>
        <a:solidFill>
          <a:srgbClr val="ED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1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5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28" y="6356350"/>
            <a:ext cx="1423987" cy="234950"/>
          </a:xfrm>
        </p:spPr>
        <p:txBody>
          <a:bodyPr/>
          <a:lstStyle/>
          <a:p>
            <a:pPr algn="r">
              <a:defRPr/>
            </a:pPr>
            <a:fld id="{D74A8F75-9877-4763-9403-18A19F4FCC63}" type="datetime8">
              <a:rPr lang="ru-RU" b="1" smtClean="0">
                <a:solidFill>
                  <a:schemeClr val="tx1"/>
                </a:solidFill>
                <a:latin typeface="Trebuchet MS" panose="020B0603020202020204" pitchFamily="34" charset="0"/>
              </a:rPr>
              <a:t>27.05.2017 13:40</a:t>
            </a:fld>
            <a:endParaRPr lang="ru-RU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20" name="Рисунок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9" y="-1588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36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94A3-501E-4D63-9D79-BC3FB5F31B43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047B-08D7-4186-B0FF-1B5D6BEC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94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94A3-501E-4D63-9D79-BC3FB5F31B43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047B-08D7-4186-B0FF-1B5D6BEC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54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94A3-501E-4D63-9D79-BC3FB5F31B43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047B-08D7-4186-B0FF-1B5D6BEC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82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94A3-501E-4D63-9D79-BC3FB5F31B43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047B-08D7-4186-B0FF-1B5D6BEC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4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94A3-501E-4D63-9D79-BC3FB5F31B43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047B-08D7-4186-B0FF-1B5D6BEC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33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94A3-501E-4D63-9D79-BC3FB5F31B43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047B-08D7-4186-B0FF-1B5D6BEC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61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94A3-501E-4D63-9D79-BC3FB5F31B43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047B-08D7-4186-B0FF-1B5D6BEC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83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94A3-501E-4D63-9D79-BC3FB5F31B43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047B-08D7-4186-B0FF-1B5D6BEC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7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494A3-501E-4D63-9D79-BC3FB5F31B43}" type="datetimeFigureOut">
              <a:rPr lang="ru-RU" smtClean="0"/>
              <a:pPr/>
              <a:t>27.05.2017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F047B-08D7-4186-B0FF-1B5D6BEC6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42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6165304"/>
            <a:ext cx="7605464" cy="420720"/>
          </a:xfrm>
        </p:spPr>
        <p:txBody>
          <a:bodyPr>
            <a:normAutofit/>
          </a:bodyPr>
          <a:lstStyle/>
          <a:p>
            <a:pPr algn="l"/>
            <a:r>
              <a:rPr lang="ru-RU" sz="1200" b="1" dirty="0" smtClean="0">
                <a:latin typeface="Myriad Pro" panose="020B0503030403020204" pitchFamily="34" charset="0"/>
              </a:rPr>
              <a:t>Вагин Владимир Владимирович, руководитель Центра инициативного</a:t>
            </a:r>
            <a:r>
              <a:rPr lang="en-US" sz="1200" b="1" dirty="0" smtClean="0">
                <a:latin typeface="Myriad Pro" panose="020B0503030403020204" pitchFamily="34" charset="0"/>
              </a:rPr>
              <a:t> </a:t>
            </a:r>
            <a:r>
              <a:rPr lang="ru-RU" sz="1200" b="1" dirty="0" smtClean="0">
                <a:latin typeface="Myriad Pro" panose="020B0503030403020204" pitchFamily="34" charset="0"/>
              </a:rPr>
              <a:t>бюджетирования НИФИ МФ РФ</a:t>
            </a:r>
            <a:endParaRPr lang="ru-RU" sz="1200" b="1" dirty="0">
              <a:latin typeface="Myriad Pro" panose="020B05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www.abyalil.ru/upload/iblock/dcc/%D0%93%D0%B5%D1%80%D0%B1%20%D0%A0%D0%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86" y="-9906000"/>
            <a:ext cx="270000" cy="382589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15" y="283572"/>
            <a:ext cx="413703" cy="5040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18838" y="30476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Myriad Pro" panose="020B0503030403020204" pitchFamily="34" charset="0"/>
              </a:rPr>
              <a:t>Научно-исследовательский</a:t>
            </a:r>
          </a:p>
          <a:p>
            <a:r>
              <a:rPr lang="ru-RU" sz="1200" b="1" dirty="0" smtClean="0">
                <a:latin typeface="Myriad Pro" panose="020B0503030403020204" pitchFamily="34" charset="0"/>
              </a:rPr>
              <a:t>финансовый институт</a:t>
            </a:r>
            <a:endParaRPr lang="ru-RU" sz="1200" b="1" dirty="0">
              <a:latin typeface="Myriad Pro" panose="020B0503030403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789040"/>
            <a:ext cx="7272808" cy="15278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effectLst/>
                <a:latin typeface="Myriad Pro" panose="020B0503030403020204" pitchFamily="34" charset="0"/>
                <a:cs typeface="Times New Roman"/>
              </a:rPr>
              <a:t>ДЛЯ ЧЕГО НУЖНО </a:t>
            </a:r>
            <a:r>
              <a:rPr lang="en-US" sz="3600" b="1" dirty="0" smtClean="0">
                <a:effectLst/>
                <a:latin typeface="Myriad Pro" panose="020B0503030403020204" pitchFamily="34" charset="0"/>
                <a:cs typeface="Times New Roman"/>
              </a:rPr>
              <a:t/>
            </a:r>
            <a:br>
              <a:rPr lang="en-US" sz="3600" b="1" dirty="0" smtClean="0">
                <a:effectLst/>
                <a:latin typeface="Myriad Pro" panose="020B0503030403020204" pitchFamily="34" charset="0"/>
                <a:cs typeface="Times New Roman"/>
              </a:rPr>
            </a:br>
            <a:r>
              <a:rPr lang="ru-RU" sz="3600" b="1" dirty="0" smtClean="0">
                <a:effectLst/>
                <a:latin typeface="Myriad Pro" panose="020B0503030403020204" pitchFamily="34" charset="0"/>
                <a:cs typeface="Times New Roman"/>
              </a:rPr>
              <a:t>ИНИЦИАТИВНОЕ БЮДЖЕТИРОВАНИЕ В МОСКОВСКОЙ ОБЛАСТИ</a:t>
            </a:r>
            <a:endParaRPr lang="ru-RU" sz="3600" b="1" dirty="0">
              <a:latin typeface="Myriad Pro" panose="020B0503030403020204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0530"/>
            <a:ext cx="2127367" cy="56417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1" y="0"/>
            <a:ext cx="611561" cy="6858000"/>
          </a:xfrm>
          <a:prstGeom prst="rect">
            <a:avLst/>
          </a:prstGeom>
          <a:gradFill>
            <a:gsLst>
              <a:gs pos="0">
                <a:srgbClr val="09ACCB"/>
              </a:gs>
              <a:gs pos="100000">
                <a:srgbClr val="76C25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7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476672"/>
            <a:ext cx="7200800" cy="216024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/>
                <a:cs typeface="Times New Roman"/>
              </a:rPr>
              <a:t/>
            </a:r>
            <a:br>
              <a:rPr lang="ru-RU" sz="3100" b="1" dirty="0" smtClean="0">
                <a:latin typeface="Times New Roman"/>
                <a:cs typeface="Times New Roman"/>
              </a:rPr>
            </a:br>
            <a:r>
              <a:rPr lang="ru-RU" sz="3600" b="1" dirty="0" smtClean="0">
                <a:latin typeface="Myriad Pro" panose="020B0503030403020204" pitchFamily="34" charset="0"/>
                <a:cs typeface="Times New Roman"/>
              </a:rPr>
              <a:t>МИНИСТЕРСТВО </a:t>
            </a:r>
            <a:r>
              <a:rPr lang="ru-RU" sz="3600" b="1" dirty="0">
                <a:latin typeface="Myriad Pro" panose="020B0503030403020204" pitchFamily="34" charset="0"/>
                <a:cs typeface="Times New Roman"/>
              </a:rPr>
              <a:t>ЭКОНОМИКИ И ФИНАНСОВ </a:t>
            </a:r>
            <a:r>
              <a:rPr lang="ru-RU" sz="3600" b="1" dirty="0" smtClean="0">
                <a:latin typeface="Myriad Pro" panose="020B0503030403020204" pitchFamily="34" charset="0"/>
                <a:cs typeface="Times New Roman"/>
              </a:rPr>
              <a:t>МОСКОВСКОЙ </a:t>
            </a:r>
            <a:r>
              <a:rPr lang="ru-RU" sz="3600" b="1" dirty="0">
                <a:latin typeface="Myriad Pro" panose="020B0503030403020204" pitchFamily="34" charset="0"/>
                <a:cs typeface="Times New Roman"/>
              </a:rPr>
              <a:t>ОБЛАСТИ</a:t>
            </a:r>
            <a:br>
              <a:rPr lang="ru-RU" sz="3600" b="1" dirty="0">
                <a:latin typeface="Myriad Pro" panose="020B0503030403020204" pitchFamily="34" charset="0"/>
                <a:cs typeface="Times New Roman"/>
              </a:rPr>
            </a:br>
            <a:r>
              <a:rPr lang="ru-RU" sz="3600" b="1" dirty="0" smtClean="0">
                <a:latin typeface="Myriad Pro" panose="020B0503030403020204" pitchFamily="34" charset="0"/>
                <a:cs typeface="Times New Roman"/>
              </a:rPr>
              <a:t/>
            </a:r>
            <a:br>
              <a:rPr lang="ru-RU" sz="3600" b="1" dirty="0" smtClean="0">
                <a:latin typeface="Myriad Pro" panose="020B0503030403020204" pitchFamily="34" charset="0"/>
                <a:cs typeface="Times New Roman"/>
              </a:rPr>
            </a:br>
            <a:r>
              <a:rPr lang="ru-RU" sz="3600" i="1" dirty="0" smtClean="0">
                <a:latin typeface="Myriad Pro" panose="020B0503030403020204" pitchFamily="34" charset="0"/>
                <a:cs typeface="Times New Roman"/>
              </a:rPr>
              <a:t>ПРИКАЗ</a:t>
            </a:r>
            <a:r>
              <a:rPr lang="ru-RU" sz="4400" dirty="0">
                <a:latin typeface="Times New Roman"/>
                <a:cs typeface="Times New Roman"/>
              </a:rPr>
              <a:t/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000" y="2708920"/>
            <a:ext cx="7435350" cy="374441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Об утверждении порядка проведения конкурсного отбора проектов инициативного бюджетирования </a:t>
            </a:r>
            <a:br>
              <a:rPr lang="ru-RU" sz="2400" dirty="0" smtClean="0">
                <a:latin typeface="Myriad Pro" panose="020B0503030403020204" pitchFamily="34" charset="0"/>
                <a:cs typeface="Times New Roman"/>
              </a:rPr>
            </a:b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на территории муниципальных образований </a:t>
            </a: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Московской </a:t>
            </a: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области </a:t>
            </a:r>
            <a:r>
              <a:rPr lang="ru-RU" sz="2400" dirty="0">
                <a:latin typeface="Myriad Pro" panose="020B0503030403020204" pitchFamily="34" charset="0"/>
                <a:cs typeface="Times New Roman"/>
              </a:rPr>
              <a:t>в</a:t>
            </a: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ru-RU" sz="2400" b="1" dirty="0" smtClean="0">
                <a:latin typeface="Myriad Pro" panose="020B0503030403020204" pitchFamily="34" charset="0"/>
                <a:cs typeface="Times New Roman"/>
              </a:rPr>
              <a:t>2017</a:t>
            </a: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 году</a:t>
            </a:r>
            <a:endParaRPr lang="ru-RU" sz="2400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3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612000"/>
            <a:ext cx="7886700" cy="1325563"/>
          </a:xfrm>
        </p:spPr>
        <p:txBody>
          <a:bodyPr/>
          <a:lstStyle/>
          <a:p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>КЛЮЧЕВЫЕ ПОНЯТИЯ ПРОЕКТА</a:t>
            </a:r>
            <a:endParaRPr lang="ru-RU" b="1" dirty="0">
              <a:latin typeface="Myriad Pro" panose="020B0503030403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82154"/>
            <a:ext cx="7437258" cy="491574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latin typeface="Myriad Pro" panose="020B0503030403020204" pitchFamily="34" charset="0"/>
                <a:cs typeface="Times New Roman"/>
              </a:rPr>
              <a:t>П</a:t>
            </a:r>
            <a:r>
              <a:rPr lang="ru-RU" sz="1400" b="1" dirty="0" smtClean="0">
                <a:latin typeface="Myriad Pro" panose="020B0503030403020204" pitchFamily="34" charset="0"/>
                <a:cs typeface="Times New Roman"/>
              </a:rPr>
              <a:t>роект </a:t>
            </a:r>
            <a:r>
              <a:rPr lang="ru-RU" sz="1400" b="1" dirty="0">
                <a:latin typeface="Myriad Pro" panose="020B0503030403020204" pitchFamily="34" charset="0"/>
                <a:cs typeface="Times New Roman"/>
              </a:rPr>
              <a:t>инициативного бюджетирования </a:t>
            </a:r>
            <a:r>
              <a:rPr lang="en-US" sz="1400" dirty="0">
                <a:latin typeface="Myriad Pro" panose="020B0503030403020204" pitchFamily="34" charset="0"/>
                <a:cs typeface="Times New Roman"/>
              </a:rPr>
              <a:t>—</a:t>
            </a:r>
            <a:r>
              <a:rPr lang="ru-RU" sz="14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ru-RU" sz="1400" dirty="0">
                <a:latin typeface="Myriad Pro" panose="020B0503030403020204" pitchFamily="34" charset="0"/>
                <a:cs typeface="Times New Roman"/>
              </a:rPr>
              <a:t>предложенный жителем (жителями) муниципального образования Московской области проект, направленный на решение посредством проведения работ и (или) оказания услуг вопросов местного значения, установленных статьями 14-14.1, 16-16.1 Федерального закона от 06.10.2003 </a:t>
            </a:r>
            <a:br>
              <a:rPr lang="ru-RU" sz="1400" dirty="0">
                <a:latin typeface="Myriad Pro" panose="020B0503030403020204" pitchFamily="34" charset="0"/>
                <a:cs typeface="Times New Roman"/>
              </a:rPr>
            </a:br>
            <a:r>
              <a:rPr lang="ru-RU" sz="1400" dirty="0">
                <a:latin typeface="Myriad Pro" panose="020B0503030403020204" pitchFamily="34" charset="0"/>
                <a:cs typeface="Times New Roman"/>
              </a:rPr>
              <a:t>№ 131-ФЗ «Об общих принципах организации местного самоуправления </a:t>
            </a:r>
            <a:br>
              <a:rPr lang="ru-RU" sz="1400" dirty="0">
                <a:latin typeface="Myriad Pro" panose="020B0503030403020204" pitchFamily="34" charset="0"/>
                <a:cs typeface="Times New Roman"/>
              </a:rPr>
            </a:br>
            <a:r>
              <a:rPr lang="ru-RU" sz="1400" dirty="0">
                <a:latin typeface="Myriad Pro" panose="020B0503030403020204" pitchFamily="34" charset="0"/>
                <a:cs typeface="Times New Roman"/>
              </a:rPr>
              <a:t>в Российской Федерации», реализуемый на условиях </a:t>
            </a:r>
            <a:r>
              <a:rPr lang="ru-RU" sz="1400" dirty="0" err="1">
                <a:latin typeface="Myriad Pro" panose="020B0503030403020204" pitchFamily="34" charset="0"/>
                <a:cs typeface="Times New Roman"/>
              </a:rPr>
              <a:t>софинансирования</a:t>
            </a:r>
            <a:r>
              <a:rPr lang="ru-RU" sz="1400" dirty="0">
                <a:latin typeface="Myriad Pro" panose="020B0503030403020204" pitchFamily="34" charset="0"/>
                <a:cs typeface="Times New Roman"/>
              </a:rPr>
              <a:t> за счет средств бюджета Московской области, бюджета муниципального образования Московской области, а также внебюджетных средств (средств физических </a:t>
            </a:r>
            <a:r>
              <a:rPr lang="ru-RU" sz="1400" dirty="0" smtClean="0">
                <a:latin typeface="Myriad Pro" panose="020B0503030403020204" pitchFamily="34" charset="0"/>
                <a:cs typeface="Times New Roman"/>
              </a:rPr>
              <a:t>и </a:t>
            </a:r>
            <a:r>
              <a:rPr lang="ru-RU" sz="1400" dirty="0">
                <a:latin typeface="Myriad Pro" panose="020B0503030403020204" pitchFamily="34" charset="0"/>
                <a:cs typeface="Times New Roman"/>
              </a:rPr>
              <a:t>юридических лиц),  результат реализации которого влечет за собой качественные </a:t>
            </a:r>
            <a:r>
              <a:rPr lang="ru-RU" sz="1400" dirty="0" smtClean="0">
                <a:latin typeface="Myriad Pro" panose="020B0503030403020204" pitchFamily="34" charset="0"/>
                <a:cs typeface="Times New Roman"/>
              </a:rPr>
              <a:t>и </a:t>
            </a:r>
            <a:r>
              <a:rPr lang="ru-RU" sz="1400" dirty="0">
                <a:latin typeface="Myriad Pro" panose="020B0503030403020204" pitchFamily="34" charset="0"/>
                <a:cs typeface="Times New Roman"/>
              </a:rPr>
              <a:t>(или) количественные изменения в общественной инфраструктуре муниципального образования Московской области;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latin typeface="Myriad Pro" panose="020B0503030403020204" pitchFamily="34" charset="0"/>
                <a:cs typeface="Times New Roman"/>
              </a:rPr>
              <a:t>И</a:t>
            </a:r>
            <a:r>
              <a:rPr lang="ru-RU" sz="1400" b="1" dirty="0" smtClean="0">
                <a:latin typeface="Myriad Pro" panose="020B0503030403020204" pitchFamily="34" charset="0"/>
                <a:cs typeface="Times New Roman"/>
              </a:rPr>
              <a:t>нициатор </a:t>
            </a:r>
            <a:r>
              <a:rPr lang="ru-RU" sz="1400" b="1" dirty="0">
                <a:latin typeface="Myriad Pro" panose="020B0503030403020204" pitchFamily="34" charset="0"/>
                <a:cs typeface="Times New Roman"/>
              </a:rPr>
              <a:t>проекта или инициативная группа </a:t>
            </a:r>
            <a:r>
              <a:rPr lang="en-US" sz="1400" dirty="0" smtClean="0">
                <a:latin typeface="Myriad Pro" panose="020B0503030403020204" pitchFamily="34" charset="0"/>
                <a:cs typeface="Times New Roman"/>
              </a:rPr>
              <a:t>—</a:t>
            </a:r>
            <a:r>
              <a:rPr lang="ru-RU" sz="14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ru-RU" sz="1400" dirty="0">
                <a:latin typeface="Myriad Pro" panose="020B0503030403020204" pitchFamily="34" charset="0"/>
                <a:cs typeface="Times New Roman"/>
              </a:rPr>
              <a:t>гражданин или граждане Российской Федерации, подавшие заявку на реализацию проекта инициативного бюджетирования и принимающие участие в прохождении последующих конкурсных процедур;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latin typeface="Myriad Pro" panose="020B0503030403020204" pitchFamily="34" charset="0"/>
                <a:cs typeface="Times New Roman"/>
              </a:rPr>
              <a:t>У</a:t>
            </a:r>
            <a:r>
              <a:rPr lang="ru-RU" sz="1400" b="1" dirty="0" smtClean="0">
                <a:latin typeface="Myriad Pro" panose="020B0503030403020204" pitchFamily="34" charset="0"/>
                <a:cs typeface="Times New Roman"/>
              </a:rPr>
              <a:t>частник </a:t>
            </a:r>
            <a:r>
              <a:rPr lang="ru-RU" sz="1400" b="1" dirty="0">
                <a:latin typeface="Myriad Pro" panose="020B0503030403020204" pitchFamily="34" charset="0"/>
                <a:cs typeface="Times New Roman"/>
              </a:rPr>
              <a:t>конкурсного отбора </a:t>
            </a:r>
            <a:r>
              <a:rPr lang="en-US" sz="1400" dirty="0" smtClean="0">
                <a:latin typeface="Myriad Pro" panose="020B0503030403020204" pitchFamily="34" charset="0"/>
                <a:cs typeface="Times New Roman"/>
              </a:rPr>
              <a:t>—</a:t>
            </a:r>
            <a:r>
              <a:rPr lang="ru-RU" sz="14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ru-RU" sz="1400" dirty="0">
                <a:latin typeface="Myriad Pro" panose="020B0503030403020204" pitchFamily="34" charset="0"/>
                <a:cs typeface="Times New Roman"/>
              </a:rPr>
              <a:t>муниципальное образование Московской области (муниципальный район, городское или сельское поселение, городской округ), подавшее заявку на получение субсидии;</a:t>
            </a:r>
          </a:p>
          <a:p>
            <a:pPr>
              <a:lnSpc>
                <a:spcPct val="120000"/>
              </a:lnSpc>
            </a:pPr>
            <a:endParaRPr lang="ru-RU" sz="600" dirty="0">
              <a:latin typeface="Myriad Pro" panose="020B05030304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612000"/>
            <a:ext cx="7886700" cy="1325563"/>
          </a:xfrm>
        </p:spPr>
        <p:txBody>
          <a:bodyPr/>
          <a:lstStyle/>
          <a:p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>КЛЮЧЕВЫЕ ПОНЯТИЯ ПРОЕКТА</a:t>
            </a:r>
            <a:endParaRPr lang="ru-RU" b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8092" y="1825624"/>
            <a:ext cx="7437258" cy="484373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700" b="1" dirty="0">
                <a:latin typeface="Myriad Pro" panose="020B0503030403020204" pitchFamily="34" charset="0"/>
                <a:cs typeface="Times New Roman"/>
              </a:rPr>
              <a:t>З</a:t>
            </a:r>
            <a:r>
              <a:rPr lang="ru-RU" sz="1700" b="1" dirty="0" smtClean="0">
                <a:latin typeface="Myriad Pro" panose="020B0503030403020204" pitchFamily="34" charset="0"/>
                <a:cs typeface="Times New Roman"/>
              </a:rPr>
              <a:t>аявка </a:t>
            </a:r>
            <a:r>
              <a:rPr lang="ru-RU" sz="1700" b="1" dirty="0">
                <a:latin typeface="Myriad Pro" panose="020B0503030403020204" pitchFamily="34" charset="0"/>
                <a:cs typeface="Times New Roman"/>
              </a:rPr>
              <a:t>на реализацию проекта инициативного бюджетирования </a:t>
            </a:r>
            <a:r>
              <a:rPr lang="en-US" sz="1700" dirty="0" smtClean="0">
                <a:latin typeface="Myriad Pro" panose="020B0503030403020204" pitchFamily="34" charset="0"/>
                <a:cs typeface="Times New Roman"/>
              </a:rPr>
              <a:t>—</a:t>
            </a:r>
            <a:r>
              <a:rPr lang="ru-RU" sz="17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ru-RU" sz="1700" dirty="0">
                <a:latin typeface="Myriad Pro" panose="020B0503030403020204" pitchFamily="34" charset="0"/>
                <a:cs typeface="Times New Roman"/>
              </a:rPr>
              <a:t>анкета </a:t>
            </a:r>
            <a:r>
              <a:rPr lang="ru-RU" sz="1700" dirty="0" smtClean="0">
                <a:latin typeface="Myriad Pro" panose="020B0503030403020204" pitchFamily="34" charset="0"/>
                <a:cs typeface="Times New Roman"/>
              </a:rPr>
              <a:t>со </a:t>
            </a:r>
            <a:r>
              <a:rPr lang="ru-RU" sz="1700" dirty="0">
                <a:latin typeface="Myriad Pro" panose="020B0503030403020204" pitchFamily="34" charset="0"/>
                <a:cs typeface="Times New Roman"/>
              </a:rPr>
              <a:t>сведениями о проекте инициативного бюджетирования, поданная инициатором проекта или инициативной группой проекта в порядке, определяемом организатором конкурса;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700" b="1" dirty="0">
                <a:latin typeface="Myriad Pro" panose="020B0503030403020204" pitchFamily="34" charset="0"/>
                <a:cs typeface="Times New Roman"/>
              </a:rPr>
              <a:t>З</a:t>
            </a:r>
            <a:r>
              <a:rPr lang="ru-RU" sz="1700" b="1" dirty="0" smtClean="0">
                <a:latin typeface="Myriad Pro" panose="020B0503030403020204" pitchFamily="34" charset="0"/>
                <a:cs typeface="Times New Roman"/>
              </a:rPr>
              <a:t>аявка </a:t>
            </a:r>
            <a:r>
              <a:rPr lang="ru-RU" sz="1700" b="1" dirty="0">
                <a:latin typeface="Myriad Pro" panose="020B0503030403020204" pitchFamily="34" charset="0"/>
                <a:cs typeface="Times New Roman"/>
              </a:rPr>
              <a:t>на получение субсидии на </a:t>
            </a:r>
            <a:r>
              <a:rPr lang="ru-RU" sz="1700" b="1" dirty="0" err="1">
                <a:latin typeface="Myriad Pro" panose="020B0503030403020204" pitchFamily="34" charset="0"/>
                <a:cs typeface="Times New Roman"/>
              </a:rPr>
              <a:t>софинансирование</a:t>
            </a:r>
            <a:r>
              <a:rPr lang="ru-RU" sz="1700" b="1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ru-RU" sz="1700" dirty="0">
                <a:latin typeface="Myriad Pro" panose="020B0503030403020204" pitchFamily="34" charset="0"/>
                <a:cs typeface="Times New Roman"/>
              </a:rPr>
              <a:t>реализации проекта инициативного бюджетирования (заявка на получение субсидии) </a:t>
            </a:r>
            <a:r>
              <a:rPr lang="en-US" sz="1700" dirty="0" smtClean="0">
                <a:latin typeface="Myriad Pro" panose="020B0503030403020204" pitchFamily="34" charset="0"/>
                <a:cs typeface="Times New Roman"/>
              </a:rPr>
              <a:t>—</a:t>
            </a:r>
            <a:r>
              <a:rPr lang="ru-RU" sz="17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ru-RU" sz="1700" dirty="0">
                <a:latin typeface="Myriad Pro" panose="020B0503030403020204" pitchFamily="34" charset="0"/>
                <a:cs typeface="Times New Roman"/>
              </a:rPr>
              <a:t>комплект документов, сформированный на основании проекта инициативного бюджетирования, отобранного по результатам проведения конкурсного отбора на территории муниципального образования и направленный на рассмотрение, в целях получения субсидии из бюджета Московской области, в региональную конкурсную комиссию в порядке, определяемом организатором конкурса;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620688"/>
            <a:ext cx="7399734" cy="1368152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/>
                <a:latin typeface="Myriad Pro" panose="020B0503030403020204" pitchFamily="34" charset="0"/>
                <a:cs typeface="Times New Roman"/>
              </a:rPr>
              <a:t>Э</a:t>
            </a:r>
            <a:r>
              <a:rPr lang="ru-RU" sz="3600" b="1" dirty="0" smtClean="0">
                <a:effectLst/>
                <a:latin typeface="Myriad Pro" panose="020B0503030403020204" pitchFamily="34" charset="0"/>
                <a:cs typeface="Times New Roman"/>
              </a:rPr>
              <a:t>тап </a:t>
            </a:r>
            <a:r>
              <a:rPr lang="ru-RU" sz="3600" b="1" dirty="0">
                <a:effectLst/>
                <a:latin typeface="Myriad Pro" panose="020B0503030403020204" pitchFamily="34" charset="0"/>
                <a:cs typeface="Times New Roman"/>
              </a:rPr>
              <a:t>1 </a:t>
            </a:r>
            <a:r>
              <a:rPr lang="en-US" b="1" dirty="0" smtClean="0">
                <a:effectLst/>
                <a:latin typeface="Myriad Pro" panose="020B0503030403020204" pitchFamily="34" charset="0"/>
                <a:cs typeface="Times New Roman"/>
              </a:rPr>
              <a:t/>
            </a:r>
            <a:br>
              <a:rPr lang="en-US" b="1" dirty="0" smtClean="0">
                <a:effectLst/>
                <a:latin typeface="Myriad Pro" panose="020B0503030403020204" pitchFamily="34" charset="0"/>
                <a:cs typeface="Times New Roman"/>
              </a:rPr>
            </a:br>
            <a:r>
              <a:rPr lang="ru-RU" sz="2000" i="1" dirty="0" smtClean="0">
                <a:effectLst/>
                <a:latin typeface="Myriad Pro" panose="020B0503030403020204" pitchFamily="34" charset="0"/>
                <a:cs typeface="Times New Roman"/>
              </a:rPr>
              <a:t>с 1 </a:t>
            </a:r>
            <a:r>
              <a:rPr lang="ru-RU" sz="2000" i="1" dirty="0" smtClean="0">
                <a:effectLst/>
                <a:latin typeface="Myriad Pro" panose="020B0503030403020204" pitchFamily="34" charset="0"/>
                <a:cs typeface="Times New Roman"/>
              </a:rPr>
              <a:t>июня </a:t>
            </a:r>
            <a:r>
              <a:rPr lang="ru-RU" sz="2000" i="1" dirty="0">
                <a:effectLst/>
                <a:latin typeface="Myriad Pro" panose="020B0503030403020204" pitchFamily="34" charset="0"/>
                <a:cs typeface="Times New Roman"/>
              </a:rPr>
              <a:t>2017 года по </a:t>
            </a:r>
            <a:r>
              <a:rPr lang="ru-RU" sz="2000" i="1" dirty="0" smtClean="0">
                <a:effectLst/>
                <a:latin typeface="Myriad Pro" panose="020B0503030403020204" pitchFamily="34" charset="0"/>
                <a:cs typeface="Times New Roman"/>
              </a:rPr>
              <a:t>20 </a:t>
            </a:r>
            <a:r>
              <a:rPr lang="ru-RU" sz="2000" i="1" dirty="0">
                <a:effectLst/>
                <a:latin typeface="Myriad Pro" panose="020B0503030403020204" pitchFamily="34" charset="0"/>
                <a:cs typeface="Times New Roman"/>
              </a:rPr>
              <a:t>июля 2017 </a:t>
            </a:r>
            <a:r>
              <a:rPr lang="ru-RU" sz="2000" i="1" dirty="0" smtClean="0">
                <a:effectLst/>
                <a:latin typeface="Myriad Pro" panose="020B0503030403020204" pitchFamily="34" charset="0"/>
                <a:cs typeface="Times New Roman"/>
              </a:rPr>
              <a:t>года</a:t>
            </a:r>
            <a:endParaRPr lang="ru-RU" i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000" y="2060847"/>
            <a:ext cx="7435350" cy="411611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Myriad Pro" panose="020B0503030403020204" pitchFamily="34" charset="0"/>
                <a:cs typeface="Times New Roman"/>
              </a:rPr>
              <a:t>К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онкурс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на территории муниципальных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образований,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включающий в себя: подачу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и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регистрация заявок на реализацию проектов инициативного бюджетирования, проведение электронного голосования, подготовку и проведение публичных обсуждений проектов инициативного бюджетирования, отобранных по итогам проведения голосования, подготовку и подачу заявок на получение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субсидий</a:t>
            </a:r>
            <a:endParaRPr lang="ru-RU" dirty="0">
              <a:latin typeface="Myriad Pro" panose="020B0503030403020204" pitchFamily="34" charset="0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764704"/>
            <a:ext cx="7886700" cy="1132334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/>
                <a:latin typeface="Myriad Pro" panose="020B0503030403020204" pitchFamily="34" charset="0"/>
                <a:cs typeface="Times New Roman"/>
              </a:rPr>
              <a:t>Э</a:t>
            </a:r>
            <a:r>
              <a:rPr lang="ru-RU" sz="3600" b="1" dirty="0" smtClean="0">
                <a:effectLst/>
                <a:latin typeface="Myriad Pro" panose="020B0503030403020204" pitchFamily="34" charset="0"/>
                <a:cs typeface="Times New Roman"/>
              </a:rPr>
              <a:t>тап </a:t>
            </a:r>
            <a:r>
              <a:rPr lang="ru-RU" sz="3600" b="1" dirty="0">
                <a:effectLst/>
                <a:latin typeface="Myriad Pro" panose="020B0503030403020204" pitchFamily="34" charset="0"/>
                <a:cs typeface="Times New Roman"/>
              </a:rPr>
              <a:t>2 </a:t>
            </a:r>
            <a:r>
              <a:rPr lang="en-US" dirty="0" smtClean="0">
                <a:effectLst/>
                <a:latin typeface="Myriad Pro" panose="020B0503030403020204" pitchFamily="34" charset="0"/>
                <a:cs typeface="Times New Roman"/>
              </a:rPr>
              <a:t/>
            </a:r>
            <a:br>
              <a:rPr lang="en-US" dirty="0" smtClean="0">
                <a:effectLst/>
                <a:latin typeface="Myriad Pro" panose="020B0503030403020204" pitchFamily="34" charset="0"/>
                <a:cs typeface="Times New Roman"/>
              </a:rPr>
            </a:br>
            <a:r>
              <a:rPr lang="ru-RU" sz="2000" i="1" dirty="0" smtClean="0">
                <a:effectLst/>
                <a:latin typeface="Myriad Pro" panose="020B0503030403020204" pitchFamily="34" charset="0"/>
                <a:cs typeface="Times New Roman"/>
              </a:rPr>
              <a:t>с </a:t>
            </a:r>
            <a:r>
              <a:rPr lang="ru-RU" sz="2000" i="1" dirty="0">
                <a:effectLst/>
                <a:latin typeface="Myriad Pro" panose="020B0503030403020204" pitchFamily="34" charset="0"/>
                <a:cs typeface="Times New Roman"/>
              </a:rPr>
              <a:t>20 июля 2017 года по 28 июля 2017 </a:t>
            </a:r>
            <a:r>
              <a:rPr lang="ru-RU" sz="2000" i="1" dirty="0" smtClean="0">
                <a:effectLst/>
                <a:latin typeface="Myriad Pro" panose="020B0503030403020204" pitchFamily="34" charset="0"/>
                <a:cs typeface="Times New Roman"/>
              </a:rPr>
              <a:t>года</a:t>
            </a:r>
            <a:endParaRPr lang="ru-RU" sz="2000" i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000" y="2060848"/>
            <a:ext cx="7435350" cy="411611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Оценка </a:t>
            </a:r>
            <a:r>
              <a:rPr lang="ru-RU" sz="2400" dirty="0">
                <a:latin typeface="Myriad Pro" panose="020B0503030403020204" pitchFamily="34" charset="0"/>
                <a:cs typeface="Times New Roman"/>
              </a:rPr>
              <a:t>поступивших заявок на получение субсидий региональной конкурсной комиссией, определение проектов инициативного бюджетирования и участников конкурсного отбора, признанных победителями конкурсного </a:t>
            </a: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отбора</a:t>
            </a:r>
            <a:endParaRPr lang="ru-RU" sz="2400" dirty="0">
              <a:latin typeface="Myriad Pro" panose="020B0503030403020204" pitchFamily="34" charset="0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5589240"/>
            <a:ext cx="9144000" cy="1268760"/>
          </a:xfrm>
          <a:prstGeom prst="rect">
            <a:avLst/>
          </a:prstGeom>
          <a:gradFill>
            <a:gsLst>
              <a:gs pos="0">
                <a:srgbClr val="09ACCB"/>
              </a:gs>
              <a:gs pos="100000">
                <a:srgbClr val="76C258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-684584" y="-3051720"/>
            <a:ext cx="7921592" cy="10728721"/>
          </a:xfrm>
          <a:effectLst>
            <a:outerShdw blurRad="50800" dir="16800000" sx="101000" sy="101000" algn="ctr" rotWithShape="0">
              <a:schemeClr val="bg1">
                <a:lumMod val="6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67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365126"/>
            <a:ext cx="7399734" cy="2055762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latin typeface="Myriad Pro" panose="020B0503030403020204" pitchFamily="34" charset="0"/>
                <a:cs typeface="Times New Roman"/>
              </a:rPr>
              <a:t>ПОДГОТОВКА, ОРГАНИЗАЦИЯ И ПРОВЕДЕНИЕ ПУБЛИЧНЫХ ОБСУЖДЕНИЙ В ОТНОШЕНИИ ПРОЕКТОВ ИНИЦИАТИВНОГО БЮДЖЕТИРОВАНИЯ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000" y="2420888"/>
            <a:ext cx="7435350" cy="4176463"/>
          </a:xfrm>
        </p:spPr>
        <p:txBody>
          <a:bodyPr>
            <a:normAutofit fontScale="92500"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ru-RU" dirty="0">
                <a:latin typeface="Myriad Pro" panose="020B0503030403020204" pitchFamily="34" charset="0"/>
                <a:cs typeface="Times New Roman"/>
              </a:rPr>
              <a:t>В период с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15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июня 2017 года по 27 июня 2017 года представители профильных отделов, служб и иных структурных подразделений администрации муниципального образования, в сферу должностных полномочий которых входят вопросы, связанные с определением наличия ресурсов на </a:t>
            </a:r>
            <a:r>
              <a:rPr lang="ru-RU" dirty="0" err="1">
                <a:latin typeface="Myriad Pro" panose="020B0503030403020204" pitchFamily="34" charset="0"/>
                <a:cs typeface="Times New Roman"/>
              </a:rPr>
              <a:t>софинансирование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 и условий для реализации проектов инициативного бюджетирования, совместно с инициатором проекта или инициативной группой проекта при участии представителей организатора Конкурса проводят обсуждение проекта инициативного бюджетирования, предложенного в заявке, признанной прошедшей процедуру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голосования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.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 </a:t>
            </a:r>
            <a:endParaRPr lang="ru-RU" sz="2400" dirty="0">
              <a:latin typeface="Myriad Pro" panose="020B0503030403020204" pitchFamily="34" charset="0"/>
              <a:cs typeface="Times New Roman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0"/>
            <a:ext cx="7399734" cy="25649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Myriad Pro" panose="020B0503030403020204" pitchFamily="34" charset="0"/>
                <a:cs typeface="Times New Roman"/>
              </a:rPr>
              <a:t>ФОРМИРОВАНИЕ И ПОРЯДОК РАБОТЫ МУНИЦИПАЛЬНОЙ КОНКУРСНОЙ КОМИССИИ ПО ПРОВЕДЕНИЮ КОНКУРСНОГО ОТБОРА ПРОЕКТОВ ИНИЦИАТИВНОГО БЮДЖЕТИРОВАНИЯ</a:t>
            </a:r>
            <a:endParaRPr lang="ru-RU" sz="2800" b="1" dirty="0">
              <a:latin typeface="Myriad Pro" panose="020B0503030403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000" y="2564904"/>
            <a:ext cx="7435350" cy="4176464"/>
          </a:xfrm>
        </p:spPr>
        <p:txBody>
          <a:bodyPr>
            <a:normAutofit/>
          </a:bodyPr>
          <a:lstStyle/>
          <a:p>
            <a:pPr marL="82296" lvl="1" indent="0">
              <a:lnSpc>
                <a:spcPct val="150000"/>
              </a:lnSpc>
              <a:spcBef>
                <a:spcPts val="600"/>
              </a:spcBef>
              <a:buSzPct val="80000"/>
              <a:buNone/>
            </a:pPr>
            <a:r>
              <a:rPr lang="ru-RU" sz="2000" dirty="0">
                <a:latin typeface="Myriad Pro" panose="020B0503030403020204" pitchFamily="34" charset="0"/>
                <a:cs typeface="Times New Roman"/>
              </a:rPr>
              <a:t>Для организации и проведения конкурсного отбора заявок на муниципальном уровне в срок не позднее 20 июня 2017 года на территории муниципальных </a:t>
            </a:r>
            <a:r>
              <a:rPr lang="ru-RU" sz="2000" dirty="0" smtClean="0">
                <a:latin typeface="Myriad Pro" panose="020B0503030403020204" pitchFamily="34" charset="0"/>
                <a:cs typeface="Times New Roman"/>
              </a:rPr>
              <a:t>образований Московской </a:t>
            </a:r>
            <a:r>
              <a:rPr lang="ru-RU" sz="2000" dirty="0">
                <a:latin typeface="Myriad Pro" panose="020B0503030403020204" pitchFamily="34" charset="0"/>
                <a:cs typeface="Times New Roman"/>
              </a:rPr>
              <a:t>области на основании решения главы муниципального образования формируется муниципальная </a:t>
            </a:r>
            <a:r>
              <a:rPr lang="ru-RU" sz="2000" dirty="0" smtClean="0">
                <a:latin typeface="Myriad Pro" panose="020B0503030403020204" pitchFamily="34" charset="0"/>
                <a:cs typeface="Times New Roman"/>
              </a:rPr>
              <a:t>конкурсная комиссия </a:t>
            </a:r>
            <a:r>
              <a:rPr lang="ru-RU" sz="2000" dirty="0">
                <a:latin typeface="Myriad Pro" panose="020B0503030403020204" pitchFamily="34" charset="0"/>
                <a:cs typeface="Times New Roman"/>
              </a:rPr>
              <a:t>по проведению конкурсного отбора проектов инициативного бюджетирования (далее </a:t>
            </a:r>
            <a:r>
              <a:rPr lang="ru-RU" sz="2000" dirty="0" smtClean="0">
                <a:latin typeface="Myriad Pro" panose="020B0503030403020204" pitchFamily="34" charset="0"/>
                <a:cs typeface="Times New Roman"/>
              </a:rPr>
              <a:t>— </a:t>
            </a:r>
            <a:r>
              <a:rPr lang="ru-RU" sz="2000" dirty="0">
                <a:latin typeface="Myriad Pro" panose="020B0503030403020204" pitchFamily="34" charset="0"/>
                <a:cs typeface="Times New Roman"/>
              </a:rPr>
              <a:t>муниципальная конкурсная комиссия).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365126"/>
            <a:ext cx="718371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Myriad Pro" panose="020B0503030403020204" pitchFamily="34" charset="0"/>
                <a:cs typeface="Times New Roman"/>
              </a:rPr>
              <a:t>СОСТАВ МУНИЦИПАЛЬНОЙ КОМИССИИ</a:t>
            </a:r>
            <a:endParaRPr lang="ru-RU" sz="3200" b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000" y="1825624"/>
            <a:ext cx="7435350" cy="4843735"/>
          </a:xfrm>
        </p:spPr>
        <p:txBody>
          <a:bodyPr>
            <a:normAutofit fontScale="92500"/>
          </a:bodyPr>
          <a:lstStyle/>
          <a:p>
            <a:pPr marL="59436" indent="0">
              <a:lnSpc>
                <a:spcPct val="110000"/>
              </a:lnSpc>
              <a:buNone/>
            </a:pPr>
            <a:r>
              <a:rPr lang="ru-RU" sz="2200" b="1" dirty="0">
                <a:latin typeface="Myriad Pro" panose="020B0503030403020204" pitchFamily="34" charset="0"/>
                <a:cs typeface="Times New Roman"/>
              </a:rPr>
              <a:t>В состав муниципальной конкурсной комиссии входят: </a:t>
            </a:r>
          </a:p>
          <a:p>
            <a:pPr marL="360000" lvl="0" indent="-3600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2600" dirty="0">
                <a:latin typeface="Myriad Pro" panose="020B0503030403020204" pitchFamily="34" charset="0"/>
                <a:cs typeface="Times New Roman"/>
              </a:rPr>
              <a:t>депутаты представительного органа муниципального образования – 30 % от общего числа членов комиссии,</a:t>
            </a:r>
          </a:p>
          <a:p>
            <a:pPr marL="360000" lvl="0" indent="-3600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2600" dirty="0">
                <a:latin typeface="Myriad Pro" panose="020B0503030403020204" pitchFamily="34" charset="0"/>
                <a:cs typeface="Times New Roman"/>
              </a:rPr>
              <a:t>представители исполнительных органов местного самоуправления, в том числе глава муниципального образования – 30 % от общего числа членов комиссии,</a:t>
            </a:r>
          </a:p>
          <a:p>
            <a:pPr marL="360000" lvl="0" indent="-3600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2600" dirty="0">
                <a:latin typeface="Myriad Pro" panose="020B0503030403020204" pitchFamily="34" charset="0"/>
                <a:cs typeface="Times New Roman"/>
              </a:rPr>
              <a:t>эксперты, представители общественных организаций – 40 % от общего числа членов комиссии.</a:t>
            </a:r>
          </a:p>
          <a:p>
            <a:pPr>
              <a:lnSpc>
                <a:spcPct val="110000"/>
              </a:lnSpc>
            </a:pPr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620688"/>
            <a:ext cx="7327726" cy="115212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>ОБСУЖДЕНИЕ И ЭКСПЕРТИЗА</a:t>
            </a:r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000" y="1772816"/>
            <a:ext cx="7740472" cy="4968552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Myriad Pro" panose="020B0503030403020204" pitchFamily="34" charset="0"/>
                <a:cs typeface="Times New Roman"/>
              </a:rPr>
              <a:t>Н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аличие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ресурсов и условий для реализации проекта инициативного бюджетирования на территории муниципального образования;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Наличие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возможности предоставления из местного бюджета средств на </a:t>
            </a:r>
            <a:r>
              <a:rPr lang="ru-RU" dirty="0" err="1">
                <a:latin typeface="Myriad Pro" panose="020B0503030403020204" pitchFamily="34" charset="0"/>
                <a:cs typeface="Times New Roman"/>
              </a:rPr>
              <a:t>софинансирование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 реализации проекта инициативного бюджетирования в размере не менее 5% от общей стоимости реализации проекта;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Наличие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ресурсов, в том числе финансовых, и условий для дальнейшего содержания и эксплуатации объекта общественной инфраструктуры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—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результата реализации проекта инициативного бюджетирования.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Myriad Pro" panose="020B0503030403020204" pitchFamily="34" charset="0"/>
                <a:cs typeface="Times New Roman"/>
              </a:rPr>
              <a:t>В ходе обсуждений уточняются условия, требования и сроки, связанные с реализацией проекта инициативного бюджетирования, размер общей стоимости реализации проекта. При необходимости инициатор проекта или инициативная группа проекта вносят изменения в заявку на интернет-площадке Конкурса с целью ее уточнения в части перечня работ, материалов и т.д., а также их стоимости. 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912769" cy="187220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Myriad Pro" panose="020B0503030403020204" pitchFamily="34" charset="0"/>
                <a:cs typeface="Times New Roman"/>
              </a:rPr>
              <a:t>ПРЕЦЕДЕНТ: </a:t>
            </a:r>
            <a:r>
              <a:rPr lang="en-US" sz="3600" dirty="0" smtClean="0">
                <a:latin typeface="Myriad Pro" panose="020B0503030403020204" pitchFamily="34" charset="0"/>
                <a:cs typeface="Times New Roman"/>
              </a:rPr>
              <a:t/>
            </a:r>
            <a:br>
              <a:rPr lang="en-US" sz="3600" dirty="0" smtClean="0">
                <a:latin typeface="Myriad Pro" panose="020B0503030403020204" pitchFamily="34" charset="0"/>
                <a:cs typeface="Times New Roman"/>
              </a:rPr>
            </a:br>
            <a:r>
              <a:rPr lang="ru-RU" sz="3600" b="1" dirty="0" smtClean="0">
                <a:latin typeface="Myriad Pro" panose="020B0503030403020204" pitchFamily="34" charset="0"/>
                <a:cs typeface="Times New Roman"/>
              </a:rPr>
              <a:t>МАСШТАБНОЕ ФЕДЕРАЛЬНОЕ ФИНАНСИРОВАНИЕ</a:t>
            </a:r>
            <a:endParaRPr lang="ru-RU" sz="3600" b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5" name="Содержимое 4"/>
          <p:cNvSpPr txBox="1">
            <a:spLocks noGrp="1"/>
          </p:cNvSpPr>
          <p:nvPr>
            <p:ph idx="1"/>
          </p:nvPr>
        </p:nvSpPr>
        <p:spPr>
          <a:xfrm>
            <a:off x="971600" y="2492896"/>
            <a:ext cx="7986818" cy="353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600" dirty="0">
                <a:latin typeface="Myriad Pro" panose="020B0503030403020204" pitchFamily="34" charset="0"/>
                <a:cs typeface="Times New Roman"/>
              </a:rPr>
              <a:t>20 миллиардов рублей на программы благоустройства, в том числе в моногорода, </a:t>
            </a:r>
            <a:endParaRPr lang="en-US" sz="2600" dirty="0" smtClean="0">
              <a:latin typeface="Myriad Pro" panose="020B0503030403020204" pitchFamily="34" charset="0"/>
              <a:cs typeface="Times New Roman"/>
            </a:endParaRPr>
          </a:p>
          <a:p>
            <a:pPr marL="0" indent="0">
              <a:buNone/>
            </a:pPr>
            <a:r>
              <a:rPr lang="ru-RU" sz="2600" dirty="0" smtClean="0">
                <a:latin typeface="Myriad Pro" panose="020B0503030403020204" pitchFamily="34" charset="0"/>
                <a:cs typeface="Times New Roman"/>
              </a:rPr>
              <a:t>«</a:t>
            </a:r>
            <a:r>
              <a:rPr lang="ru-RU" sz="2600" b="1" dirty="0" smtClean="0">
                <a:latin typeface="Myriad Pro" panose="020B0503030403020204" pitchFamily="34" charset="0"/>
                <a:cs typeface="Times New Roman"/>
              </a:rPr>
              <a:t>и</a:t>
            </a:r>
            <a:r>
              <a:rPr lang="ru-RU" sz="2600" b="1" dirty="0">
                <a:latin typeface="Myriad Pro" panose="020B0503030403020204" pitchFamily="34" charset="0"/>
                <a:cs typeface="Times New Roman"/>
              </a:rPr>
              <a:t> дело принципа, чтобы в принятии решения по использованию этих ресурсов участвовали сами жители, определяли, какие проекты благоустройства осуществлять </a:t>
            </a:r>
            <a:r>
              <a:rPr lang="ru-RU" sz="2600" b="1" u="sng" dirty="0">
                <a:latin typeface="Myriad Pro" panose="020B0503030403020204" pitchFamily="34" charset="0"/>
                <a:cs typeface="Times New Roman"/>
              </a:rPr>
              <a:t>в первую </a:t>
            </a:r>
            <a:r>
              <a:rPr lang="ru-RU" sz="2600" b="1" u="sng" dirty="0" smtClean="0">
                <a:latin typeface="Myriad Pro" panose="020B0503030403020204" pitchFamily="34" charset="0"/>
                <a:cs typeface="Times New Roman"/>
              </a:rPr>
              <a:t>очередь»</a:t>
            </a:r>
            <a:r>
              <a:rPr lang="ru-RU" sz="2600" b="1" dirty="0" smtClean="0">
                <a:latin typeface="Myriad Pro" panose="020B0503030403020204" pitchFamily="34" charset="0"/>
                <a:cs typeface="Times New Roman"/>
              </a:rPr>
              <a:t>.</a:t>
            </a:r>
            <a:r>
              <a:rPr lang="ru-RU" sz="2600" dirty="0" smtClean="0">
                <a:latin typeface="Myriad Pro" panose="020B0503030403020204" pitchFamily="34" charset="0"/>
                <a:cs typeface="Times New Roman"/>
              </a:rPr>
              <a:t> </a:t>
            </a:r>
            <a:endParaRPr lang="en-US" sz="2600" dirty="0" smtClean="0">
              <a:latin typeface="Myriad Pro" panose="020B0503030403020204" pitchFamily="34" charset="0"/>
              <a:cs typeface="Times New Roman"/>
            </a:endParaRPr>
          </a:p>
          <a:p>
            <a:pPr marL="0" indent="0">
              <a:buNone/>
            </a:pPr>
            <a:r>
              <a:rPr lang="ru-RU" sz="2600" dirty="0" smtClean="0">
                <a:latin typeface="Myriad Pro" panose="020B0503030403020204" pitchFamily="34" charset="0"/>
                <a:ea typeface="Cambria" charset="0"/>
                <a:cs typeface="Times New Roman" pitchFamily="18" charset="0"/>
              </a:rPr>
              <a:t>Приоритетный национальный проект «Создание комфортной городской среды».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620688"/>
            <a:ext cx="7399734" cy="1070001"/>
          </a:xfrm>
        </p:spPr>
        <p:txBody>
          <a:bodyPr/>
          <a:lstStyle/>
          <a:p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>НЮАНСЫ ДОКУМЕНТАЦИИ</a:t>
            </a:r>
            <a:endParaRPr lang="ru-RU" b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000" y="1825624"/>
            <a:ext cx="7435350" cy="484373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Myriad Pro" panose="020B0503030403020204" pitchFamily="34" charset="0"/>
                <a:cs typeface="Times New Roman"/>
              </a:rPr>
              <a:t>П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ри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проведении капитального ремонта простых объектов, текущего ремонта, монтажа объектов некапитального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характера нужна локальная смета.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 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Myriad Pro" panose="020B0503030403020204" pitchFamily="34" charset="0"/>
                <a:cs typeface="Times New Roman"/>
              </a:rPr>
              <a:t>П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остановление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№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427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« О проведении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проверки достоверности определения сметной стоимости строительства, реконструкции, капитального ремонта объектов капитального строительства, финансирование которых осуществляется с привлечением средств бюджетов бюджетной системы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Российской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Ф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едерации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, средств юридических лиц, созданных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Российской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Ф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едерацией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, субъектами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Российской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Ф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едерации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, муниципальными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образованиями».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 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Myriad Pro" panose="020B0503030403020204" pitchFamily="34" charset="0"/>
                <a:cs typeface="Times New Roman"/>
              </a:rPr>
              <a:t>О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тметка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о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соответствии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(достоверности) смет.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548680"/>
            <a:ext cx="7327726" cy="1142009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latin typeface="Myriad Pro" panose="020B0503030403020204" pitchFamily="34" charset="0"/>
                <a:cs typeface="Times New Roman"/>
              </a:rPr>
              <a:t>СБОР ВНЕБЮДЖЕТНЫХ СРЕДСТВ НА СОФИНАНСИРОВАНИЕ РЕАЛИЗАЦИИ ПРОЕКТОВ ИНИЦИАТИВНОГО БЮДЖЕТИРОВАНИЯ</a:t>
            </a:r>
            <a:br>
              <a:rPr lang="ru-RU" sz="2400" b="1" dirty="0" smtClean="0">
                <a:latin typeface="Myriad Pro" panose="020B0503030403020204" pitchFamily="34" charset="0"/>
                <a:cs typeface="Times New Roman"/>
              </a:rPr>
            </a:br>
            <a:endParaRPr lang="ru-RU" sz="2400" b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000" y="1825624"/>
            <a:ext cx="7435350" cy="4771727"/>
          </a:xfrm>
        </p:spPr>
        <p:txBody>
          <a:bodyPr>
            <a:normAutofit fontScale="92500" lnSpcReduction="20000"/>
          </a:bodyPr>
          <a:lstStyle/>
          <a:p>
            <a:pPr marL="180000"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Myriad Pro" panose="020B0503030403020204" pitchFamily="34" charset="0"/>
                <a:cs typeface="Times New Roman"/>
              </a:rPr>
              <a:t>В период с 5 июля 2017 года по 16 июля 2017 года через интернет-площадку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конкурса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осуществляется сбор средств на </a:t>
            </a:r>
            <a:r>
              <a:rPr lang="ru-RU" dirty="0" err="1">
                <a:latin typeface="Myriad Pro" panose="020B0503030403020204" pitchFamily="34" charset="0"/>
                <a:cs typeface="Times New Roman"/>
              </a:rPr>
              <a:t>софинансирование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 реализации проектов инициативного бюджетирования (далее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—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сбор внебюджетных средств), предлагаемых в заявках, признанных допущенными к указанной процедуре.</a:t>
            </a:r>
            <a:endParaRPr lang="ru-RU" sz="2400" dirty="0">
              <a:latin typeface="Myriad Pro" panose="020B0503030403020204" pitchFamily="34" charset="0"/>
              <a:cs typeface="Times New Roman"/>
            </a:endParaRPr>
          </a:p>
          <a:p>
            <a:pPr marL="180000"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Myriad Pro" panose="020B0503030403020204" pitchFamily="34" charset="0"/>
                <a:cs typeface="Times New Roman"/>
              </a:rPr>
              <a:t>Принять участие в </a:t>
            </a:r>
            <a:r>
              <a:rPr lang="ru-RU" dirty="0" err="1">
                <a:latin typeface="Myriad Pro" panose="020B0503030403020204" pitchFamily="34" charset="0"/>
                <a:cs typeface="Times New Roman"/>
              </a:rPr>
              <a:t>софинансировании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 может как физическое, так и юридическое лицо, а также индивидуальный предприниматель, путем отправки денежного перевода в форме безвозмездного перечисления на реализацию выбранного проекта инициативного бюджетирования. Размер единовременного денежного перевода и общее количество денежных переводов от одного плательщика не ограничены. </a:t>
            </a:r>
            <a:endParaRPr lang="ru-RU" sz="2400" dirty="0">
              <a:latin typeface="Myriad Pro" panose="020B0503030403020204" pitchFamily="34" charset="0"/>
              <a:cs typeface="Times New Roman"/>
            </a:endParaRPr>
          </a:p>
          <a:p>
            <a:pPr marL="1800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365126"/>
            <a:ext cx="7471742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Myriad Pro" panose="020B0503030403020204" pitchFamily="34" charset="0"/>
                <a:cs typeface="Times New Roman"/>
              </a:rPr>
              <a:t>СОФИНАНСИРОВАНИЕ И ОБЪЕМ СУБСИДИЙ</a:t>
            </a:r>
            <a:endParaRPr lang="ru-RU" sz="2800" b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000" y="1825624"/>
            <a:ext cx="7435350" cy="462771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Myriad Pro" panose="020B0503030403020204" pitchFamily="34" charset="0"/>
                <a:cs typeface="Times New Roman"/>
              </a:rPr>
              <a:t>И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з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бюджета муниципального образования в размере не менее 5% от стоимости проекта;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Myriad Pro" panose="020B0503030403020204" pitchFamily="34" charset="0"/>
                <a:cs typeface="Times New Roman"/>
              </a:rPr>
              <a:t>И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з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внебюджетных источников (средств физических и юридических лиц),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в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размере не менее 1 % от стоимости проекта.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Myriad Pro" panose="020B0503030403020204" pitchFamily="34" charset="0"/>
                <a:cs typeface="Times New Roman"/>
              </a:rPr>
              <a:t>Объем предоставляемой субсидии определяется по результатам конкурсного отбора проектов инициативного бюджетирования, исходя из максимального размера в 2 миллиона рублей для сельского поселения Московской области и 5 миллионов рублей для городского поселения и городского округа Московской области.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365126"/>
            <a:ext cx="7327726" cy="1325563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>ОЦЕНКА ЗАЯВОК НА ПОЛУЧЕНИЕ СУБСИДИЙ НА РЕГИОНАЛЬНОМ УРОВНЕ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000" y="1825624"/>
            <a:ext cx="7435350" cy="4843735"/>
          </a:xfrm>
        </p:spPr>
        <p:txBody>
          <a:bodyPr>
            <a:normAutofit fontScale="92500" lnSpcReduction="20000"/>
          </a:bodyPr>
          <a:lstStyle/>
          <a:p>
            <a:pPr marL="180000" lvl="1" indent="-18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Myriad Pro" panose="020B0503030403020204" pitchFamily="34" charset="0"/>
                <a:cs typeface="Times New Roman"/>
              </a:rPr>
              <a:t>В период с 20 июля 2017 года по 25 июля 2017 года организатор Конкурса проводит оценку проектов инициативного бюджетирования, предложенных для реализации в заявках на получение субсидий (далее – оценка проектов), на основании критериев оценки проектов инициативного бюджетирования и правил определения победителей конкурсного отбора проектов инициативного бюджетирования в Московской области в 2017 </a:t>
            </a:r>
            <a:r>
              <a:rPr lang="ru-RU" sz="2000" dirty="0" smtClean="0">
                <a:latin typeface="Myriad Pro" panose="020B0503030403020204" pitchFamily="34" charset="0"/>
                <a:cs typeface="Times New Roman"/>
              </a:rPr>
              <a:t>году. </a:t>
            </a:r>
          </a:p>
          <a:p>
            <a:pPr marL="180000" lvl="1" indent="-18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Myriad Pro" panose="020B0503030403020204" pitchFamily="34" charset="0"/>
                <a:cs typeface="Times New Roman"/>
              </a:rPr>
              <a:t>Для </a:t>
            </a:r>
            <a:r>
              <a:rPr lang="ru-RU" sz="2000" dirty="0">
                <a:latin typeface="Myriad Pro" panose="020B0503030403020204" pitchFamily="34" charset="0"/>
                <a:cs typeface="Times New Roman"/>
              </a:rPr>
              <a:t>определения количества баллов по каждому из установленных критериев используются данные, указанные в анкете заявки на получение субсидии, заполненной на интернет-площадке Конкурса. </a:t>
            </a:r>
          </a:p>
          <a:p>
            <a:pPr marL="342900" lvl="1" indent="-342900" algn="just">
              <a:buFont typeface="Arial"/>
              <a:buChar char="•"/>
            </a:pPr>
            <a:endParaRPr lang="ru-RU" dirty="0" smtClean="0">
              <a:latin typeface="Times New Roman"/>
              <a:cs typeface="Times New Roman"/>
            </a:endParaRPr>
          </a:p>
          <a:p>
            <a:pPr marL="342900" lvl="1" indent="-342900" algn="just">
              <a:buFont typeface="Arial"/>
              <a:buChar char="•"/>
            </a:pPr>
            <a:endParaRPr lang="ru-RU" sz="2400" dirty="0">
              <a:latin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836712"/>
            <a:ext cx="7471742" cy="853977"/>
          </a:xfrm>
        </p:spPr>
        <p:txBody>
          <a:bodyPr/>
          <a:lstStyle/>
          <a:p>
            <a:r>
              <a:rPr lang="ru-RU" b="1" dirty="0" smtClean="0">
                <a:latin typeface="Myriad Pro" panose="020B0503030403020204" pitchFamily="34" charset="0"/>
              </a:rPr>
              <a:t>КРИТЕРИИ ОТБОРА</a:t>
            </a:r>
            <a:endParaRPr lang="ru-RU" b="1" dirty="0">
              <a:latin typeface="Myriad Pro" panose="020B0503030403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000" y="1825624"/>
            <a:ext cx="7435350" cy="484373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Myriad Pro" panose="020B0503030403020204" pitchFamily="34" charset="0"/>
                <a:cs typeface="Times New Roman"/>
              </a:rPr>
              <a:t>Критерий 1. Уровень </a:t>
            </a:r>
            <a:r>
              <a:rPr lang="ru-RU" dirty="0" err="1">
                <a:latin typeface="Myriad Pro" panose="020B0503030403020204" pitchFamily="34" charset="0"/>
                <a:cs typeface="Times New Roman"/>
              </a:rPr>
              <a:t>софинансирования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 реализации проекта из внебюджетных источников в денежной форме (0,25).</a:t>
            </a:r>
            <a:r>
              <a:rPr lang="ru-RU" sz="1600" dirty="0">
                <a:latin typeface="Myriad Pro" panose="020B0503030403020204" pitchFamily="34" charset="0"/>
              </a:rPr>
              <a:t/>
            </a:r>
            <a:br>
              <a:rPr lang="ru-RU" sz="1600" dirty="0">
                <a:latin typeface="Myriad Pro" panose="020B0503030403020204" pitchFamily="34" charset="0"/>
              </a:rPr>
            </a:br>
            <a:r>
              <a:rPr lang="ru-RU" dirty="0">
                <a:latin typeface="Myriad Pro" panose="020B0503030403020204" pitchFamily="34" charset="0"/>
                <a:cs typeface="Times New Roman"/>
              </a:rPr>
              <a:t>Критерий 2. Уровень </a:t>
            </a:r>
            <a:r>
              <a:rPr lang="ru-RU" dirty="0" err="1">
                <a:latin typeface="Myriad Pro" panose="020B0503030403020204" pitchFamily="34" charset="0"/>
                <a:cs typeface="Times New Roman"/>
              </a:rPr>
              <a:t>софинансирования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 реализации проекта из средств местного бюджета</a:t>
            </a:r>
            <a:r>
              <a:rPr lang="en-US" dirty="0">
                <a:latin typeface="Myriad Pro" panose="020B0503030403020204" pitchFamily="34" charset="0"/>
                <a:cs typeface="Times New Roman"/>
              </a:rPr>
              <a:t>(0,20)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Myriad Pro" panose="020B0503030403020204" pitchFamily="34" charset="0"/>
                <a:cs typeface="Times New Roman"/>
              </a:rPr>
              <a:t>Критерий 3. Доля </a:t>
            </a:r>
            <a:r>
              <a:rPr lang="ru-RU" dirty="0" err="1">
                <a:latin typeface="Myriad Pro" panose="020B0503030403020204" pitchFamily="34" charset="0"/>
                <a:cs typeface="Times New Roman"/>
              </a:rPr>
              <a:t>благополучателей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 в общей численности населения населенного пункта, на территории которого реализуется проект инициативного бюджетирования</a:t>
            </a:r>
            <a:r>
              <a:rPr lang="en-US" dirty="0">
                <a:latin typeface="Myriad Pro" panose="020B0503030403020204" pitchFamily="34" charset="0"/>
                <a:cs typeface="Times New Roman"/>
              </a:rPr>
              <a:t>(0,15</a:t>
            </a:r>
            <a:r>
              <a:rPr lang="en-US" dirty="0" smtClean="0">
                <a:latin typeface="Myriad Pro" panose="020B0503030403020204" pitchFamily="34" charset="0"/>
                <a:cs typeface="Times New Roman"/>
              </a:rPr>
              <a:t>)</a:t>
            </a:r>
            <a:endParaRPr lang="ru-RU" dirty="0" smtClean="0">
              <a:latin typeface="Myriad Pro" panose="020B0503030403020204" pitchFamily="34" charset="0"/>
              <a:cs typeface="Times New Roman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Myriad Pro" panose="020B0503030403020204" pitchFamily="34" charset="0"/>
                <a:cs typeface="Times New Roman"/>
              </a:rPr>
              <a:t>Критерий 4. Наличие ресурсов, в том числе финансовых, и условий для дальнейшего содержания и эксплуатации объекта общественной инфраструктуры</a:t>
            </a:r>
            <a:r>
              <a:rPr lang="en-US" dirty="0">
                <a:latin typeface="Myriad Pro" panose="020B0503030403020204" pitchFamily="34" charset="0"/>
                <a:cs typeface="Times New Roman"/>
              </a:rPr>
              <a:t>(0,20)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. </a:t>
            </a:r>
            <a:endParaRPr lang="ru-RU" dirty="0" smtClean="0">
              <a:latin typeface="Myriad Pro" panose="020B0503030403020204" pitchFamily="34" charset="0"/>
              <a:cs typeface="Times New Roman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Myriad Pro" panose="020B0503030403020204" pitchFamily="34" charset="0"/>
                <a:cs typeface="Times New Roman"/>
              </a:rPr>
              <a:t>Критерий 5. Вклад в реализацию проекта в </a:t>
            </a:r>
            <a:r>
              <a:rPr lang="ru-RU" dirty="0" err="1">
                <a:latin typeface="Myriad Pro" panose="020B0503030403020204" pitchFamily="34" charset="0"/>
                <a:cs typeface="Times New Roman"/>
              </a:rPr>
              <a:t>неденежной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 форме (неоплачиваемый труд, материалы и другие формы)</a:t>
            </a:r>
            <a:r>
              <a:rPr lang="en-US" dirty="0">
                <a:latin typeface="Myriad Pro" panose="020B0503030403020204" pitchFamily="34" charset="0"/>
                <a:cs typeface="Times New Roman"/>
              </a:rPr>
              <a:t>(0,1)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. </a:t>
            </a:r>
            <a:endParaRPr lang="ru-RU" dirty="0" smtClean="0">
              <a:latin typeface="Myriad Pro" panose="020B0503030403020204" pitchFamily="34" charset="0"/>
              <a:cs typeface="Times New Roman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Myriad Pro" panose="020B0503030403020204" pitchFamily="34" charset="0"/>
                <a:cs typeface="Times New Roman"/>
              </a:rPr>
              <a:t>Критерий 6. Экологическая направленность проекта инициативного бюджетирования</a:t>
            </a:r>
            <a:r>
              <a:rPr lang="en-US" dirty="0">
                <a:latin typeface="Myriad Pro" panose="020B0503030403020204" pitchFamily="34" charset="0"/>
                <a:cs typeface="Times New Roman"/>
              </a:rPr>
              <a:t>(0,1)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.</a:t>
            </a:r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836712"/>
            <a:ext cx="7399734" cy="853977"/>
          </a:xfrm>
        </p:spPr>
        <p:txBody>
          <a:bodyPr/>
          <a:lstStyle/>
          <a:p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>ПОРЯДОК ОТБОРА</a:t>
            </a:r>
            <a:endParaRPr lang="ru-RU" b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000" y="1825624"/>
            <a:ext cx="7435350" cy="4843736"/>
          </a:xfrm>
        </p:spPr>
        <p:txBody>
          <a:bodyPr>
            <a:normAutofit fontScale="55000" lnSpcReduction="20000"/>
          </a:bodyPr>
          <a:lstStyle/>
          <a:p>
            <a:pPr marL="180000" indent="-18000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sz="2900" dirty="0">
                <a:latin typeface="Myriad Pro" panose="020B0503030403020204" pitchFamily="34" charset="0"/>
                <a:cs typeface="Times New Roman"/>
              </a:rPr>
              <a:t>На основе проведенной оценки формируется общий список проектов инициативного бюджетирования, в котором они отсортированы в порядке убывания количества суммарно набранных баллов по всем критериям. </a:t>
            </a:r>
          </a:p>
          <a:p>
            <a:pPr marL="180000" indent="-18000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sz="2900" dirty="0">
                <a:latin typeface="Myriad Pro" panose="020B0503030403020204" pitchFamily="34" charset="0"/>
                <a:cs typeface="Times New Roman"/>
              </a:rPr>
              <a:t>В случае, если два и более проекта инициативного бюджетирования набрали равное количество суммарных баллов, выше в списке находится проект, у которого выше балл по наиболее приоритетному критерию</a:t>
            </a:r>
            <a:r>
              <a:rPr lang="ru-RU" sz="2900" dirty="0" smtClean="0">
                <a:latin typeface="Myriad Pro" panose="020B0503030403020204" pitchFamily="34" charset="0"/>
                <a:cs typeface="Times New Roman"/>
              </a:rPr>
              <a:t>.</a:t>
            </a:r>
            <a:endParaRPr lang="ru-RU" sz="2900" dirty="0">
              <a:latin typeface="Myriad Pro" panose="020B0503030403020204" pitchFamily="34" charset="0"/>
              <a:cs typeface="Times New Roman"/>
            </a:endParaRPr>
          </a:p>
          <a:p>
            <a:pPr marL="180000" indent="-18000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sz="2900" dirty="0">
                <a:latin typeface="Myriad Pro" panose="020B0503030403020204" pitchFamily="34" charset="0"/>
                <a:cs typeface="Times New Roman"/>
              </a:rPr>
              <a:t>В случае, если два и более проекта инициативного бюджетирования набрали равное количество суммарных баллов и равное количество баллов по каждому из критериев в порядке убывания их приоритетности, выше в списке находится проект, по которому анкета заявки на получение субсидии в электронном виде через интернет-площадку Конкурса была отправлена раньше (учитывается дата, часы и минуты). </a:t>
            </a:r>
            <a:endParaRPr lang="ru-RU" sz="2900" dirty="0" smtClean="0">
              <a:latin typeface="Myriad Pro" panose="020B0503030403020204" pitchFamily="34" charset="0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488745"/>
            <a:ext cx="7756536" cy="1584176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latin typeface="Myriad Pro" panose="020B0503030403020204" pitchFamily="34" charset="0"/>
                <a:cs typeface="Times New Roman"/>
              </a:rPr>
              <a:t>ОПРЕДЕЛЕНИЕ ПРОЕКТОВ ИНИЦИАТИВНОГО БЮДЖЕТИРОВАНИЯ И УЧАСТНИКОВ КОНКУРСНОГО ОТБОРА, ПРИЗНАННЫХ ПОБЕДИТЕЛЯМИ КОНКУРСА</a:t>
            </a:r>
            <a:r>
              <a:rPr lang="ru-RU" sz="2800" b="1" dirty="0" smtClean="0">
                <a:latin typeface="Myriad Pro" panose="020B0503030403020204" pitchFamily="34" charset="0"/>
                <a:cs typeface="Times New Roman"/>
              </a:rPr>
              <a:t/>
            </a:r>
            <a:br>
              <a:rPr lang="ru-RU" sz="2800" b="1" dirty="0" smtClean="0">
                <a:latin typeface="Myriad Pro" panose="020B0503030403020204" pitchFamily="34" charset="0"/>
                <a:cs typeface="Times New Roman"/>
              </a:rPr>
            </a:br>
            <a:endParaRPr lang="ru-RU" sz="2800" b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000" y="1844824"/>
            <a:ext cx="7756536" cy="4536504"/>
          </a:xfrm>
        </p:spPr>
        <p:txBody>
          <a:bodyPr>
            <a:noAutofit/>
          </a:bodyPr>
          <a:lstStyle/>
          <a:p>
            <a:pPr marL="180000" indent="-18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00" dirty="0">
                <a:latin typeface="Myriad Pro" panose="020B0503030403020204" pitchFamily="34" charset="0"/>
                <a:cs typeface="Times New Roman"/>
              </a:rPr>
              <a:t>Не позднее 28 июля 2017 года решением Региональной конкурсной комиссии определяется </a:t>
            </a:r>
            <a:r>
              <a:rPr lang="ru-RU" sz="1800" dirty="0" smtClean="0">
                <a:latin typeface="Myriad Pro" panose="020B0503030403020204" pitchFamily="34" charset="0"/>
                <a:cs typeface="Times New Roman"/>
              </a:rPr>
              <a:t>перечень </a:t>
            </a:r>
            <a:r>
              <a:rPr lang="ru-RU" sz="1800" dirty="0">
                <a:latin typeface="Myriad Pro" panose="020B0503030403020204" pitchFamily="34" charset="0"/>
                <a:cs typeface="Times New Roman"/>
              </a:rPr>
              <a:t>проектов инициативного бюджетирования, признанных победителями Конкурса. </a:t>
            </a:r>
          </a:p>
          <a:p>
            <a:pPr marL="180000" indent="-18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Myriad Pro" panose="020B0503030403020204" pitchFamily="34" charset="0"/>
                <a:cs typeface="Times New Roman"/>
              </a:rPr>
              <a:t>Региональная </a:t>
            </a:r>
            <a:r>
              <a:rPr lang="ru-RU" sz="1800" dirty="0">
                <a:latin typeface="Myriad Pro" panose="020B0503030403020204" pitchFamily="34" charset="0"/>
                <a:cs typeface="Times New Roman"/>
              </a:rPr>
              <a:t>конкурсная комиссия </a:t>
            </a:r>
            <a:r>
              <a:rPr lang="ru-RU" sz="1800" dirty="0" smtClean="0">
                <a:latin typeface="Myriad Pro" panose="020B0503030403020204" pitchFamily="34" charset="0"/>
                <a:cs typeface="Times New Roman"/>
              </a:rPr>
              <a:t>предоставляет </a:t>
            </a:r>
            <a:r>
              <a:rPr lang="ru-RU" sz="1800" dirty="0">
                <a:latin typeface="Myriad Pro" panose="020B0503030403020204" pitchFamily="34" charset="0"/>
                <a:cs typeface="Times New Roman"/>
              </a:rPr>
              <a:t>в Министерство экономики и финансов Московской области список участников конкурсного отбора и перечень проектов инициативного бюджетирования, признанных победителями Конкурса, </a:t>
            </a:r>
            <a:endParaRPr lang="ru-RU" sz="1800" dirty="0" smtClean="0">
              <a:latin typeface="Myriad Pro" panose="020B0503030403020204" pitchFamily="34" charset="0"/>
              <a:cs typeface="Times New Roman"/>
            </a:endParaRPr>
          </a:p>
          <a:p>
            <a:pPr marL="180000" indent="-18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Myriad Pro" panose="020B0503030403020204" pitchFamily="34" charset="0"/>
                <a:cs typeface="Times New Roman"/>
              </a:rPr>
              <a:t>Не </a:t>
            </a:r>
            <a:r>
              <a:rPr lang="ru-RU" sz="1800" dirty="0">
                <a:latin typeface="Myriad Pro" panose="020B0503030403020204" pitchFamily="34" charset="0"/>
                <a:cs typeface="Times New Roman"/>
              </a:rPr>
              <a:t>позднее 31 июля 2017 года на интернет-площадке Конкурса публикуется перечень проектов инициативного бюджетирования, признанных победителями по итогам Конкурса</a:t>
            </a:r>
            <a:r>
              <a:rPr lang="ru-RU" sz="1800" dirty="0" smtClean="0">
                <a:latin typeface="Myriad Pro" panose="020B0503030403020204" pitchFamily="34" charset="0"/>
                <a:cs typeface="Times New Roman"/>
              </a:rPr>
              <a:t>.</a:t>
            </a:r>
            <a:endParaRPr lang="ru-RU" sz="1800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365126"/>
            <a:ext cx="7543750" cy="13255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Myriad Pro" panose="020B0503030403020204" pitchFamily="34" charset="0"/>
                <a:cs typeface="Times New Roman"/>
              </a:rPr>
              <a:t>ЗАКЛЮЧЕНИЕ СОГЛАШЕНИЙ О ПРЕДОСТАВЛЕНИИ СУБСИДИЙ НА СОФИНАНСИРОВАНИЕ РЕАЛИЗАЦИИ ПРОЕКТОВ ИНИЦИАТИВНОГО БЮДЖЕТИРОВАНИЯ</a:t>
            </a:r>
            <a:endParaRPr lang="ru-RU" sz="2400" b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000" y="1825624"/>
            <a:ext cx="7435350" cy="4843735"/>
          </a:xfrm>
        </p:spPr>
        <p:txBody>
          <a:bodyPr>
            <a:noAutofit/>
          </a:bodyPr>
          <a:lstStyle/>
          <a:p>
            <a:pPr marL="180000" lvl="0" indent="-18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latin typeface="Myriad Pro" panose="020B0503030403020204" pitchFamily="34" charset="0"/>
                <a:cs typeface="Times New Roman"/>
              </a:rPr>
              <a:t>Не позднее 01 августа 2017 года Министерство экономики и финансов Московской области вносит на рассмотрение в Правительство Московской области проект постановления Правительства Московской области о распределении средств субсидий бюджета Московской области, предоставляемых муниципальным образованиям для </a:t>
            </a:r>
            <a:r>
              <a:rPr lang="ru-RU" sz="1600" dirty="0" err="1">
                <a:latin typeface="Myriad Pro" panose="020B0503030403020204" pitchFamily="34" charset="0"/>
                <a:cs typeface="Times New Roman"/>
              </a:rPr>
              <a:t>софинансирования</a:t>
            </a:r>
            <a:r>
              <a:rPr lang="ru-RU" sz="1600" dirty="0">
                <a:latin typeface="Myriad Pro" panose="020B0503030403020204" pitchFamily="34" charset="0"/>
                <a:cs typeface="Times New Roman"/>
              </a:rPr>
              <a:t> реализации проектов инициативного бюджетирования, признанных победителями по итогам Конкурса проектов инициативного бюджетирования в 2017 году. </a:t>
            </a:r>
          </a:p>
          <a:p>
            <a:pPr marL="180000" lvl="0" indent="-18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Myriad Pro" panose="020B0503030403020204" pitchFamily="34" charset="0"/>
                <a:cs typeface="Times New Roman"/>
              </a:rPr>
              <a:t>Субсидии </a:t>
            </a:r>
            <a:r>
              <a:rPr lang="ru-RU" sz="1600" dirty="0">
                <a:latin typeface="Myriad Pro" panose="020B0503030403020204" pitchFamily="34" charset="0"/>
                <a:cs typeface="Times New Roman"/>
              </a:rPr>
              <a:t>предоставляются на основании заключенного между администрацией муниципального образования и Министерством экономики </a:t>
            </a:r>
            <a:r>
              <a:rPr lang="ru-RU" sz="1600" dirty="0" smtClean="0">
                <a:latin typeface="Myriad Pro" panose="020B0503030403020204" pitchFamily="34" charset="0"/>
                <a:cs typeface="Times New Roman"/>
              </a:rPr>
              <a:t>и </a:t>
            </a:r>
            <a:r>
              <a:rPr lang="ru-RU" sz="1600" dirty="0">
                <a:latin typeface="Myriad Pro" panose="020B0503030403020204" pitchFamily="34" charset="0"/>
                <a:cs typeface="Times New Roman"/>
              </a:rPr>
              <a:t>финансов Московской области соглашения по форме, утверждаемой Министерством экономики и финансов Московской области.</a:t>
            </a:r>
          </a:p>
          <a:p>
            <a:pPr algn="just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000" y="336332"/>
            <a:ext cx="7560840" cy="1436483"/>
          </a:xfrm>
        </p:spPr>
        <p:txBody>
          <a:bodyPr>
            <a:normAutofit/>
          </a:bodyPr>
          <a:lstStyle/>
          <a:p>
            <a:pPr lvl="0"/>
            <a:r>
              <a:rPr lang="en-US" sz="3200" b="1" dirty="0" smtClean="0">
                <a:latin typeface="Myriad Pro" panose="020B0503030403020204" pitchFamily="34" charset="0"/>
                <a:cs typeface="Times New Roman"/>
              </a:rPr>
              <a:t>ЗОНЫ ОТВЕТСТВЕННОСТИ КОНСУЛЬТАНТОВ</a:t>
            </a:r>
            <a:endParaRPr lang="ru-RU" sz="3200" b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0000" y="1916832"/>
            <a:ext cx="7524448" cy="4639833"/>
          </a:xfrm>
        </p:spPr>
        <p:txBody>
          <a:bodyPr>
            <a:noAutofit/>
          </a:bodyPr>
          <a:lstStyle/>
          <a:p>
            <a:pPr marL="180000" indent="-18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Помощь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в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оформлении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заявок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на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портале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инициаторам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проектов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.</a:t>
            </a:r>
            <a:endParaRPr lang="ru-RU" sz="1800" dirty="0">
              <a:latin typeface="Myriad Pro" panose="020B0503030403020204" pitchFamily="34" charset="0"/>
              <a:cs typeface="Times New Roman"/>
            </a:endParaRPr>
          </a:p>
          <a:p>
            <a:pPr marL="180000" indent="-18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Проведение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обучающих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мероприятий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в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районах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для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активистов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и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сотрудников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администраций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.</a:t>
            </a:r>
            <a:endParaRPr lang="ru-RU" sz="1800" dirty="0">
              <a:latin typeface="Myriad Pro" panose="020B0503030403020204" pitchFamily="34" charset="0"/>
              <a:cs typeface="Times New Roman"/>
            </a:endParaRPr>
          </a:p>
          <a:p>
            <a:pPr marL="180000" indent="-18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Участие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в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формировании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муниципальной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конкурсной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комиссии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.</a:t>
            </a:r>
            <a:endParaRPr lang="ru-RU" sz="1800" dirty="0">
              <a:latin typeface="Myriad Pro" panose="020B0503030403020204" pitchFamily="34" charset="0"/>
              <a:cs typeface="Times New Roman"/>
            </a:endParaRPr>
          </a:p>
          <a:p>
            <a:pPr marL="180000" indent="-18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Содействие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в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проведении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встреч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сотрудников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администрации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и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инициаторов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проектов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.</a:t>
            </a:r>
            <a:endParaRPr lang="ru-RU" sz="1800" dirty="0">
              <a:latin typeface="Myriad Pro" panose="020B0503030403020204" pitchFamily="34" charset="0"/>
              <a:cs typeface="Times New Roman"/>
            </a:endParaRPr>
          </a:p>
          <a:p>
            <a:pPr marL="180000" indent="-18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Помощь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в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организации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и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модерировании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публичных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обсуждений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.</a:t>
            </a:r>
            <a:endParaRPr lang="ru-RU" sz="1800" dirty="0">
              <a:latin typeface="Myriad Pro" panose="020B0503030403020204" pitchFamily="34" charset="0"/>
              <a:cs typeface="Times New Roman"/>
            </a:endParaRPr>
          </a:p>
          <a:p>
            <a:pPr marL="180000" indent="-18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Помощь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в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ru-RU" sz="1800" dirty="0" smtClean="0">
                <a:latin typeface="Myriad Pro" panose="020B0503030403020204" pitchFamily="34" charset="0"/>
                <a:cs typeface="Times New Roman"/>
              </a:rPr>
              <a:t>о</a:t>
            </a:r>
            <a:r>
              <a:rPr lang="en-US" sz="1800" dirty="0" err="1" smtClean="0">
                <a:latin typeface="Myriad Pro" panose="020B0503030403020204" pitchFamily="34" charset="0"/>
                <a:cs typeface="Times New Roman"/>
              </a:rPr>
              <a:t>формлении</a:t>
            </a:r>
            <a:r>
              <a:rPr lang="en-US" sz="18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заявок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от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муниципалитетов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на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региональную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конкурсную</a:t>
            </a:r>
            <a:r>
              <a:rPr lang="en-US" sz="18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1800" dirty="0" err="1">
                <a:latin typeface="Myriad Pro" panose="020B0503030403020204" pitchFamily="34" charset="0"/>
                <a:cs typeface="Times New Roman"/>
              </a:rPr>
              <a:t>комиссию</a:t>
            </a:r>
            <a:r>
              <a:rPr lang="en-US" sz="1800" dirty="0" smtClean="0">
                <a:latin typeface="Myriad Pro" panose="020B0503030403020204" pitchFamily="34" charset="0"/>
                <a:cs typeface="Times New Roman"/>
              </a:rPr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9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908720"/>
            <a:ext cx="7399734" cy="916904"/>
          </a:xfrm>
        </p:spPr>
        <p:txBody>
          <a:bodyPr/>
          <a:lstStyle/>
          <a:p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>ПЛАН ДЕЙСТВИЙ</a:t>
            </a:r>
            <a:endParaRPr lang="ru-RU" b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000" y="1825624"/>
            <a:ext cx="7812480" cy="4771727"/>
          </a:xfrm>
        </p:spPr>
        <p:txBody>
          <a:bodyPr>
            <a:normAutofit fontScale="55000" lnSpcReduction="20000"/>
          </a:bodyPr>
          <a:lstStyle/>
          <a:p>
            <a:endParaRPr lang="ru-RU" dirty="0" smtClean="0">
              <a:latin typeface="Times New Roman"/>
              <a:cs typeface="Times New Roman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Назначение ответственных в муниципальных образований </a:t>
            </a:r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>(до 25 мая 2017).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Информирование населения (СМИ, объявления, встречи)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Выдвижение проектов. Заполнение заявок по портале </a:t>
            </a:r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>(до 10 утра 20 июня 2017 года)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Организация встреч с инициаторами проектов в администрациях (</a:t>
            </a:r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>с 15 июня до дня публичного обсуждения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Распоряжение о создании муниципальной конкурсной комиссии (</a:t>
            </a:r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>до 20 июня 2017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Организация проведения публичного обсуждения </a:t>
            </a:r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>(с 28 июня по – 5 июля 2017)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Сбор средств на </a:t>
            </a:r>
            <a:r>
              <a:rPr lang="ru-RU" dirty="0" err="1" smtClean="0">
                <a:latin typeface="Myriad Pro" panose="020B0503030403020204" pitchFamily="34" charset="0"/>
                <a:cs typeface="Times New Roman"/>
              </a:rPr>
              <a:t>софинансирование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>(5 июля по 16 июля 2017)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Подготовка заявки от муниципального образования и предоставление ее в региональную конкурсную комиссию </a:t>
            </a:r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>( </a:t>
            </a:r>
            <a:r>
              <a:rPr lang="ru-RU" b="1" dirty="0">
                <a:latin typeface="Myriad Pro" panose="020B0503030403020204" pitchFamily="34" charset="0"/>
                <a:cs typeface="Times New Roman"/>
              </a:rPr>
              <a:t>5</a:t>
            </a:r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> июля </a:t>
            </a:r>
            <a:r>
              <a:rPr lang="en-US" b="1" dirty="0" smtClean="0">
                <a:latin typeface="Myriad Pro" panose="020B0503030403020204" pitchFamily="34" charset="0"/>
                <a:cs typeface="Times New Roman"/>
              </a:rPr>
              <a:t>–</a:t>
            </a:r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> 19 июля 2017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Проведения региональной конкурсной комиссии </a:t>
            </a:r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>(20 – 27 июля 2017)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Оформление соглашения о выделении субсидий </a:t>
            </a:r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>(с 01 августа 2017)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79772" y="404664"/>
            <a:ext cx="7543750" cy="1152128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atin typeface="Myriad Pro" panose="020B0503030403020204" pitchFamily="34" charset="0"/>
                <a:cs typeface="Times New Roman"/>
              </a:rPr>
              <a:t>ИНИЦИАТИВНОЕ БЮДЖЕТИРОВАНИЕ </a:t>
            </a:r>
            <a:r>
              <a:rPr lang="en-US" sz="2600" b="1" dirty="0" smtClean="0">
                <a:latin typeface="Myriad Pro" panose="020B0503030403020204" pitchFamily="34" charset="0"/>
                <a:cs typeface="Times New Roman"/>
              </a:rPr>
              <a:t/>
            </a:r>
            <a:br>
              <a:rPr lang="en-US" sz="2600" b="1" dirty="0" smtClean="0">
                <a:latin typeface="Myriad Pro" panose="020B0503030403020204" pitchFamily="34" charset="0"/>
                <a:cs typeface="Times New Roman"/>
              </a:rPr>
            </a:br>
            <a:r>
              <a:rPr lang="ru-RU" sz="2600" b="1" dirty="0" smtClean="0">
                <a:latin typeface="Myriad Pro" panose="020B0503030403020204" pitchFamily="34" charset="0"/>
                <a:cs typeface="Times New Roman"/>
              </a:rPr>
              <a:t>В РОССИЙСКОЙ ФЕДЕРАЦИИ</a:t>
            </a:r>
            <a:endParaRPr lang="ru-RU" sz="2600" b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589240"/>
            <a:ext cx="9144000" cy="1268760"/>
          </a:xfrm>
          <a:prstGeom prst="rect">
            <a:avLst/>
          </a:prstGeom>
          <a:gradFill>
            <a:gsLst>
              <a:gs pos="0">
                <a:srgbClr val="09ACCB"/>
              </a:gs>
              <a:gs pos="100000">
                <a:srgbClr val="76C258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622" y="1916832"/>
            <a:ext cx="6980756" cy="4351338"/>
          </a:xfrm>
          <a:prstGeom prst="rect">
            <a:avLst/>
          </a:prstGeom>
          <a:effectLst>
            <a:outerShdw blurRad="50800" dir="10800000" sx="101000" sy="101000" algn="ctr" rotWithShape="0">
              <a:schemeClr val="bg1">
                <a:lumMod val="6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72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5589240"/>
            <a:ext cx="9144000" cy="1268760"/>
          </a:xfrm>
          <a:prstGeom prst="rect">
            <a:avLst/>
          </a:prstGeom>
          <a:gradFill>
            <a:gsLst>
              <a:gs pos="0">
                <a:srgbClr val="09ACCB"/>
              </a:gs>
              <a:gs pos="100000">
                <a:srgbClr val="76C258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455" y="134515"/>
            <a:ext cx="4665090" cy="6597352"/>
          </a:xfrm>
          <a:prstGeom prst="rect">
            <a:avLst/>
          </a:prstGeom>
          <a:effectLst>
            <a:outerShdw blurRad="50800" dir="10800000" sx="101000" sy="101000" algn="ctr" rotWithShape="0">
              <a:schemeClr val="bg1">
                <a:lumMod val="6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892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28650" y="1719269"/>
            <a:ext cx="7886700" cy="584091"/>
          </a:xfrm>
        </p:spPr>
        <p:txBody>
          <a:bodyPr/>
          <a:lstStyle/>
          <a:p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>КОНТАКТЫ С КОНСУЛЬТАНТАМИ</a:t>
            </a:r>
            <a:endParaRPr lang="ru-RU" b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538193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>
                <a:latin typeface="Myriad Pro" panose="020B0503030403020204" pitchFamily="34" charset="0"/>
                <a:cs typeface="Times New Roman"/>
              </a:rPr>
              <a:t>Светлов Евгений Владимирович</a:t>
            </a:r>
          </a:p>
          <a:p>
            <a:r>
              <a:rPr lang="sk-SK" sz="2400" dirty="0">
                <a:latin typeface="Myriad Pro" panose="020B0503030403020204" pitchFamily="34" charset="0"/>
                <a:cs typeface="Times New Roman"/>
              </a:rPr>
              <a:t>pochtevs@gmail.com </a:t>
            </a:r>
          </a:p>
          <a:p>
            <a:r>
              <a:rPr lang="sk-SK" sz="2400" dirty="0">
                <a:latin typeface="Myriad Pro" panose="020B0503030403020204" pitchFamily="34" charset="0"/>
                <a:cs typeface="Times New Roman"/>
              </a:rPr>
              <a:t>8(906</a:t>
            </a:r>
            <a:r>
              <a:rPr lang="sk-SK" sz="2400" dirty="0" smtClean="0">
                <a:latin typeface="Myriad Pro" panose="020B0503030403020204" pitchFamily="34" charset="0"/>
                <a:cs typeface="Times New Roman"/>
              </a:rPr>
              <a:t>)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sk-SK" sz="2400" dirty="0" smtClean="0">
                <a:latin typeface="Myriad Pro" panose="020B0503030403020204" pitchFamily="34" charset="0"/>
                <a:cs typeface="Times New Roman"/>
              </a:rPr>
              <a:t>055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-</a:t>
            </a:r>
            <a:r>
              <a:rPr lang="sk-SK" sz="2400" dirty="0" smtClean="0">
                <a:latin typeface="Myriad Pro" panose="020B0503030403020204" pitchFamily="34" charset="0"/>
                <a:cs typeface="Times New Roman"/>
              </a:rPr>
              <a:t>60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-</a:t>
            </a:r>
            <a:r>
              <a:rPr lang="sk-SK" sz="2400" dirty="0" smtClean="0">
                <a:latin typeface="Myriad Pro" panose="020B0503030403020204" pitchFamily="34" charset="0"/>
                <a:cs typeface="Times New Roman"/>
              </a:rPr>
              <a:t>05 </a:t>
            </a:r>
            <a:r>
              <a:rPr lang="sk-SK" sz="2400" dirty="0">
                <a:latin typeface="Myriad Pro" panose="020B0503030403020204" pitchFamily="34" charset="0"/>
                <a:cs typeface="Times New Roman"/>
              </a:rPr>
              <a:t>би </a:t>
            </a:r>
            <a:r>
              <a:rPr lang="sk-SK" sz="2400" dirty="0" smtClean="0">
                <a:latin typeface="Myriad Pro" panose="020B0503030403020204" pitchFamily="34" charset="0"/>
                <a:cs typeface="Times New Roman"/>
              </a:rPr>
              <a:t>лайн</a:t>
            </a:r>
            <a:endParaRPr lang="en-US" sz="2400" dirty="0" smtClean="0">
              <a:latin typeface="Myriad Pro" panose="020B0503030403020204" pitchFamily="34" charset="0"/>
              <a:cs typeface="Times New Roman"/>
            </a:endParaRPr>
          </a:p>
          <a:p>
            <a:r>
              <a:rPr lang="sk-SK" sz="2400" dirty="0" smtClean="0">
                <a:latin typeface="Myriad Pro" panose="020B0503030403020204" pitchFamily="34" charset="0"/>
                <a:cs typeface="Times New Roman"/>
              </a:rPr>
              <a:t>8(999)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sk-SK" sz="2400" dirty="0" smtClean="0">
                <a:latin typeface="Myriad Pro" panose="020B0503030403020204" pitchFamily="34" charset="0"/>
                <a:cs typeface="Times New Roman"/>
              </a:rPr>
              <a:t>798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-</a:t>
            </a:r>
            <a:r>
              <a:rPr lang="sk-SK" sz="2400" dirty="0" smtClean="0">
                <a:latin typeface="Myriad Pro" panose="020B0503030403020204" pitchFamily="34" charset="0"/>
                <a:cs typeface="Times New Roman"/>
              </a:rPr>
              <a:t>79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-</a:t>
            </a:r>
            <a:r>
              <a:rPr lang="sk-SK" sz="2400" dirty="0" smtClean="0">
                <a:latin typeface="Myriad Pro" panose="020B0503030403020204" pitchFamily="34" charset="0"/>
                <a:cs typeface="Times New Roman"/>
              </a:rPr>
              <a:t>58 </a:t>
            </a:r>
            <a:r>
              <a:rPr lang="sk-SK" sz="2400" dirty="0">
                <a:latin typeface="Myriad Pro" panose="020B0503030403020204" pitchFamily="34" charset="0"/>
                <a:cs typeface="Times New Roman"/>
              </a:rPr>
              <a:t>йота</a:t>
            </a:r>
          </a:p>
          <a:p>
            <a:endParaRPr lang="sk-SK" sz="2400" dirty="0">
              <a:latin typeface="Myriad Pro" panose="020B0503030403020204" pitchFamily="34" charset="0"/>
              <a:cs typeface="Times New Roman"/>
            </a:endParaRPr>
          </a:p>
          <a:p>
            <a:r>
              <a:rPr lang="sk-SK" sz="2400" dirty="0">
                <a:latin typeface="Myriad Pro" panose="020B0503030403020204" pitchFamily="34" charset="0"/>
                <a:cs typeface="Times New Roman"/>
              </a:rPr>
              <a:t>Шальнев Андрей Сергеевич</a:t>
            </a:r>
          </a:p>
          <a:p>
            <a:r>
              <a:rPr lang="sk-SK" sz="2400" dirty="0">
                <a:latin typeface="Myriad Pro" panose="020B0503030403020204" pitchFamily="34" charset="0"/>
                <a:cs typeface="Times New Roman"/>
              </a:rPr>
              <a:t>andrechalnev@gmail.com </a:t>
            </a:r>
          </a:p>
          <a:p>
            <a:r>
              <a:rPr lang="sk-SK" sz="2400" dirty="0" smtClean="0">
                <a:latin typeface="Myriad Pro" panose="020B0503030403020204" pitchFamily="34" charset="0"/>
                <a:cs typeface="Times New Roman"/>
              </a:rPr>
              <a:t>8 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(</a:t>
            </a:r>
            <a:r>
              <a:rPr lang="sk-SK" sz="2400" dirty="0" smtClean="0">
                <a:latin typeface="Myriad Pro" panose="020B0503030403020204" pitchFamily="34" charset="0"/>
                <a:cs typeface="Times New Roman"/>
              </a:rPr>
              <a:t>926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)</a:t>
            </a:r>
            <a:r>
              <a:rPr lang="sk-SK" sz="2400" dirty="0" smtClean="0">
                <a:latin typeface="Myriad Pro" panose="020B0503030403020204" pitchFamily="34" charset="0"/>
                <a:cs typeface="Times New Roman"/>
              </a:rPr>
              <a:t> 115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-</a:t>
            </a:r>
            <a:r>
              <a:rPr lang="sk-SK" sz="2400" dirty="0" smtClean="0">
                <a:latin typeface="Myriad Pro" panose="020B0503030403020204" pitchFamily="34" charset="0"/>
                <a:cs typeface="Times New Roman"/>
              </a:rPr>
              <a:t>56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-</a:t>
            </a:r>
            <a:r>
              <a:rPr lang="sk-SK" sz="2400" dirty="0" smtClean="0">
                <a:latin typeface="Myriad Pro" panose="020B0503030403020204" pitchFamily="34" charset="0"/>
                <a:cs typeface="Times New Roman"/>
              </a:rPr>
              <a:t>24</a:t>
            </a:r>
            <a:endParaRPr lang="ru-RU" sz="2400" dirty="0">
              <a:latin typeface="Myriad Pro" panose="020B0503030403020204" pitchFamily="34" charset="0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4361"/>
            <a:ext cx="3054861" cy="81014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09ACCB"/>
              </a:gs>
              <a:gs pos="100000">
                <a:srgbClr val="76C258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64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000" y="692696"/>
            <a:ext cx="5839886" cy="5760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ПРАКТИКИ ИБ</a:t>
            </a:r>
            <a:endParaRPr lang="ru-RU" sz="3600" dirty="0">
              <a:latin typeface="Myriad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0000" y="1628801"/>
            <a:ext cx="7776864" cy="4680520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2900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Программа поддержки местных инициатив (ППМИ) Всемирного Банка.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2900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«Народная инициатива», «Народный бюджет» в регионах РФ.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2900" dirty="0" err="1" smtClean="0">
                <a:effectLst/>
                <a:latin typeface="Myriad Pro" panose="020B0503030403020204" pitchFamily="34" charset="0"/>
                <a:cs typeface="Times New Roman" panose="02020603050405020304" pitchFamily="18" charset="0"/>
              </a:rPr>
              <a:t>Партисипаторное</a:t>
            </a:r>
            <a:r>
              <a:rPr lang="ru-RU" sz="2900" dirty="0" smtClean="0">
                <a:effectLst/>
                <a:latin typeface="Myriad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Б</a:t>
            </a:r>
            <a:r>
              <a:rPr lang="ru-RU" sz="2900" dirty="0" smtClean="0">
                <a:effectLst/>
                <a:latin typeface="Myriad Pro" panose="020B0503030403020204" pitchFamily="34" charset="0"/>
                <a:cs typeface="Times New Roman" panose="02020603050405020304" pitchFamily="18" charset="0"/>
              </a:rPr>
              <a:t>юджетирование. </a:t>
            </a:r>
            <a:r>
              <a:rPr lang="ru-RU" sz="2900" dirty="0" smtClean="0">
                <a:effectLst/>
                <a:latin typeface="Myriad Pro" panose="020B0503030403020204" pitchFamily="34" charset="0"/>
                <a:cs typeface="Times New Roman" panose="02020603050405020304" pitchFamily="18" charset="0"/>
              </a:rPr>
              <a:t>Европейский Университет в Санкт-Петербурге при поддержке Фонда Кудрина</a:t>
            </a:r>
            <a:r>
              <a:rPr lang="ru-RU" sz="2900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900" dirty="0" smtClean="0">
              <a:effectLst/>
              <a:latin typeface="Myriad Pro" panose="020B050303040302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900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2015 год: субсидии </a:t>
            </a:r>
            <a:r>
              <a:rPr lang="en-US" sz="2900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—</a:t>
            </a:r>
            <a:r>
              <a:rPr lang="ru-RU" sz="2900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 1652 млн руб.; </a:t>
            </a:r>
            <a:r>
              <a:rPr lang="ru-RU" sz="2900" dirty="0" err="1" smtClean="0">
                <a:latin typeface="Myriad Pro" panose="020B0503030403020204" pitchFamily="34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900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—</a:t>
            </a:r>
            <a:r>
              <a:rPr lang="ru-RU" sz="2900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 884,9</a:t>
            </a:r>
            <a:endParaRPr lang="en-US" sz="2900" dirty="0" smtClean="0">
              <a:latin typeface="Myriad Pro" panose="020B050303040302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900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 		     </a:t>
            </a:r>
            <a:r>
              <a:rPr lang="en-US" sz="2900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ru-RU" sz="3900" b="1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2958 объем 16 субъектов вовлечены.</a:t>
            </a:r>
          </a:p>
          <a:p>
            <a:pPr algn="just">
              <a:buNone/>
            </a:pPr>
            <a:r>
              <a:rPr lang="ru-RU" sz="2900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2016 год: </a:t>
            </a:r>
            <a:r>
              <a:rPr lang="ru-RU" sz="3900" b="1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4427</a:t>
            </a:r>
            <a:r>
              <a:rPr lang="en-US" sz="3900" b="1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ru-RU" sz="3900" b="1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млн руб. </a:t>
            </a:r>
          </a:p>
          <a:p>
            <a:pPr algn="just">
              <a:buNone/>
            </a:pPr>
            <a:r>
              <a:rPr lang="ru-RU" sz="2900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2017 год: 46 субъектов реализуют практики инициативного бюджета.</a:t>
            </a:r>
          </a:p>
          <a:p>
            <a:pPr algn="just">
              <a:buNone/>
            </a:pPr>
            <a:endParaRPr lang="ru-RU" sz="2900" dirty="0" smtClean="0">
              <a:latin typeface="Myriad Pro" panose="020B050303040302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900" b="1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Смежные практики: </a:t>
            </a:r>
          </a:p>
          <a:p>
            <a:pPr algn="just">
              <a:buNone/>
            </a:pPr>
            <a:r>
              <a:rPr lang="ru-RU" sz="2900" dirty="0" err="1" smtClean="0">
                <a:latin typeface="Myriad Pro" panose="020B0503030403020204" pitchFamily="34" charset="0"/>
                <a:cs typeface="Times New Roman" panose="02020603050405020304" pitchFamily="18" charset="0"/>
              </a:rPr>
              <a:t>краудсорсинг</a:t>
            </a:r>
            <a:r>
              <a:rPr lang="ru-RU" sz="2900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; </a:t>
            </a:r>
          </a:p>
          <a:p>
            <a:pPr algn="just">
              <a:buNone/>
            </a:pPr>
            <a:r>
              <a:rPr lang="ru-RU" sz="2900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самообложение; </a:t>
            </a:r>
          </a:p>
          <a:p>
            <a:pPr algn="just">
              <a:buNone/>
            </a:pPr>
            <a:r>
              <a:rPr lang="ru-RU" sz="2900" dirty="0" err="1" smtClean="0">
                <a:latin typeface="Myriad Pro" panose="020B0503030403020204" pitchFamily="34" charset="0"/>
                <a:cs typeface="Times New Roman" panose="02020603050405020304" pitchFamily="18" charset="0"/>
              </a:rPr>
              <a:t>партисипаторное</a:t>
            </a:r>
            <a:r>
              <a:rPr lang="ru-RU" sz="2900" dirty="0" smtClean="0">
                <a:latin typeface="Myriad Pro" panose="020B0503030403020204" pitchFamily="34" charset="0"/>
                <a:cs typeface="Times New Roman" panose="02020603050405020304" pitchFamily="18" charset="0"/>
              </a:rPr>
              <a:t> проектирование.</a:t>
            </a:r>
          </a:p>
          <a:p>
            <a:endParaRPr lang="ru-RU" sz="2000" dirty="0">
              <a:latin typeface="Myriad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260648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atin typeface="Myriad Pro" panose="020B0503030403020204" pitchFamily="34" charset="0"/>
                <a:cs typeface="Times New Roman"/>
              </a:rPr>
              <a:t>ЭФФЕКТЫ ОТ ВНЕДРЕНИЯ ИНИЦИАТИВНОГО БЮДЖЕТИРОВАНИЯ </a:t>
            </a:r>
            <a:endParaRPr lang="ru-RU" sz="2400" b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595889" y="2036167"/>
            <a:ext cx="319186" cy="66672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66726"/>
                </a:lnTo>
                <a:lnTo>
                  <a:pt x="319186" y="666726"/>
                </a:lnTo>
              </a:path>
            </a:pathLst>
          </a:custGeom>
          <a:noFill/>
          <a:ln w="38100">
            <a:solidFill>
              <a:srgbClr val="09ACCB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олилиния 16"/>
          <p:cNvSpPr/>
          <p:nvPr/>
        </p:nvSpPr>
        <p:spPr>
          <a:xfrm>
            <a:off x="595889" y="2132856"/>
            <a:ext cx="337404" cy="17877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87786"/>
                </a:lnTo>
                <a:lnTo>
                  <a:pt x="337404" y="1787786"/>
                </a:lnTo>
              </a:path>
            </a:pathLst>
          </a:custGeom>
          <a:noFill/>
          <a:ln w="38100">
            <a:solidFill>
              <a:srgbClr val="09ACCB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олилиния 18"/>
          <p:cNvSpPr/>
          <p:nvPr/>
        </p:nvSpPr>
        <p:spPr>
          <a:xfrm>
            <a:off x="595889" y="2145881"/>
            <a:ext cx="337404" cy="301131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899738"/>
                </a:lnTo>
                <a:lnTo>
                  <a:pt x="337404" y="2899738"/>
                </a:lnTo>
              </a:path>
            </a:pathLst>
          </a:custGeom>
          <a:noFill/>
          <a:ln w="38100">
            <a:solidFill>
              <a:srgbClr val="09ACCB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олилиния 21"/>
          <p:cNvSpPr/>
          <p:nvPr/>
        </p:nvSpPr>
        <p:spPr>
          <a:xfrm flipH="1">
            <a:off x="8129724" y="1988840"/>
            <a:ext cx="306611" cy="78650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67170"/>
                </a:lnTo>
                <a:lnTo>
                  <a:pt x="547759" y="667170"/>
                </a:lnTo>
              </a:path>
            </a:pathLst>
          </a:custGeom>
          <a:noFill/>
          <a:ln w="38100">
            <a:solidFill>
              <a:srgbClr val="76C258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Полилиния 27"/>
          <p:cNvSpPr/>
          <p:nvPr/>
        </p:nvSpPr>
        <p:spPr>
          <a:xfrm flipH="1">
            <a:off x="7823114" y="2204864"/>
            <a:ext cx="613222" cy="418244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886546"/>
                </a:lnTo>
                <a:lnTo>
                  <a:pt x="595112" y="3886546"/>
                </a:lnTo>
              </a:path>
            </a:pathLst>
          </a:custGeom>
          <a:noFill/>
          <a:ln w="38100">
            <a:solidFill>
              <a:srgbClr val="76C258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Прямоугольник 3"/>
          <p:cNvSpPr/>
          <p:nvPr/>
        </p:nvSpPr>
        <p:spPr>
          <a:xfrm>
            <a:off x="296332" y="1386990"/>
            <a:ext cx="2995579" cy="648072"/>
          </a:xfrm>
          <a:prstGeom prst="rect">
            <a:avLst/>
          </a:prstGeom>
          <a:solidFill>
            <a:srgbClr val="09A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>
                <a:solidFill>
                  <a:schemeClr val="bg1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ЭКОНОМИЧЕСКИЕ</a:t>
            </a:r>
            <a:endParaRPr lang="ru-RU" dirty="0">
              <a:solidFill>
                <a:schemeClr val="bg1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1372799"/>
            <a:ext cx="2995579" cy="648072"/>
          </a:xfrm>
          <a:prstGeom prst="rect">
            <a:avLst/>
          </a:prstGeom>
          <a:solidFill>
            <a:srgbClr val="76C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>
                <a:solidFill>
                  <a:schemeClr val="bg1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СОЦИАЛЬНЫЕ</a:t>
            </a:r>
            <a:endParaRPr lang="ru-RU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880325" y="2280249"/>
            <a:ext cx="3220067" cy="80879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6C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Формирование лояльности граждан</a:t>
            </a:r>
          </a:p>
        </p:txBody>
      </p:sp>
      <p:sp>
        <p:nvSpPr>
          <p:cNvPr id="35" name="Полилиния 34"/>
          <p:cNvSpPr/>
          <p:nvPr/>
        </p:nvSpPr>
        <p:spPr>
          <a:xfrm flipH="1">
            <a:off x="8129724" y="4370687"/>
            <a:ext cx="306611" cy="78650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67170"/>
                </a:lnTo>
                <a:lnTo>
                  <a:pt x="547759" y="667170"/>
                </a:lnTo>
              </a:path>
            </a:pathLst>
          </a:custGeom>
          <a:noFill/>
          <a:ln w="38100">
            <a:solidFill>
              <a:srgbClr val="76C258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Полилиния 35"/>
          <p:cNvSpPr/>
          <p:nvPr/>
        </p:nvSpPr>
        <p:spPr>
          <a:xfrm flipH="1">
            <a:off x="8123068" y="3218559"/>
            <a:ext cx="313266" cy="78650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67170"/>
                </a:lnTo>
                <a:lnTo>
                  <a:pt x="547759" y="667170"/>
                </a:lnTo>
              </a:path>
            </a:pathLst>
          </a:custGeom>
          <a:noFill/>
          <a:ln w="38100">
            <a:solidFill>
              <a:srgbClr val="76C258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Прямоугольник 36"/>
          <p:cNvSpPr/>
          <p:nvPr/>
        </p:nvSpPr>
        <p:spPr>
          <a:xfrm>
            <a:off x="1828983" y="5611880"/>
            <a:ext cx="6266989" cy="9594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6C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Снижение иждивенческих настроений со стороны населения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и активизация его участия в местном развитии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26299" y="2280249"/>
            <a:ext cx="3220067" cy="80879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9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Повышение эффективности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расходования бюджетных средств</a:t>
            </a:r>
            <a:endParaRPr lang="ru-RU" sz="1600" dirty="0">
              <a:latin typeface="Myriad Pro" panose="020B0503030403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42876" y="3486036"/>
            <a:ext cx="3220067" cy="80879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9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Повышение сохранности реализованных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проектов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6299" y="4704924"/>
            <a:ext cx="3220067" cy="62797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9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Привлечение дополнительного </a:t>
            </a:r>
            <a:r>
              <a:rPr lang="ru-RU" sz="1600" b="1" dirty="0" smtClean="0">
                <a:solidFill>
                  <a:schemeClr val="tx1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финансирования</a:t>
            </a:r>
            <a:endParaRPr lang="ru-RU" sz="1600" b="1" dirty="0">
              <a:solidFill>
                <a:schemeClr val="tx1"/>
              </a:solidFill>
              <a:latin typeface="Myriad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75905" y="3486035"/>
            <a:ext cx="3220067" cy="8087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6C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Рост вовлеченности граждан в бюджетный процесс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880325" y="4691822"/>
            <a:ext cx="3220067" cy="63336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6C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tx1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Повышение уровня доверия к власти</a:t>
            </a:r>
          </a:p>
        </p:txBody>
      </p:sp>
    </p:spTree>
    <p:extLst>
      <p:ext uri="{BB962C8B-B14F-4D97-AF65-F5344CB8AC3E}">
        <p14:creationId xmlns:p14="http://schemas.microsoft.com/office/powerpoint/2010/main" val="34689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5839886" cy="644396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effectLst/>
                <a:latin typeface="Myriad Pro" panose="020B0503030403020204" pitchFamily="34" charset="0"/>
                <a:cs typeface="Times New Roman"/>
              </a:rPr>
              <a:t>НОВАЯ ПРАКТИКА</a:t>
            </a:r>
            <a:endParaRPr lang="ru-RU" dirty="0">
              <a:effectLst/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0000" y="2060848"/>
            <a:ext cx="7812480" cy="4536504"/>
          </a:xfrm>
        </p:spPr>
        <p:txBody>
          <a:bodyPr lIns="90000" tIns="0" rIns="0" bIns="0">
            <a:noAutofit/>
          </a:bodyPr>
          <a:lstStyle/>
          <a:p>
            <a:pPr marL="180000" indent="-36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Myriad Pro" panose="020B0503030403020204" pitchFamily="34" charset="0"/>
                <a:cs typeface="Times New Roman"/>
              </a:rPr>
              <a:t>Городск</a:t>
            </a:r>
            <a:r>
              <a:rPr lang="ru-RU" sz="2400" dirty="0" err="1" smtClean="0">
                <a:latin typeface="Myriad Pro" panose="020B0503030403020204" pitchFamily="34" charset="0"/>
                <a:cs typeface="Times New Roman"/>
              </a:rPr>
              <a:t>ая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2400" dirty="0" err="1" smtClean="0">
                <a:latin typeface="Myriad Pro" panose="020B0503030403020204" pitchFamily="34" charset="0"/>
                <a:cs typeface="Times New Roman"/>
              </a:rPr>
              <a:t>практик</a:t>
            </a: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а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 ИБ</a:t>
            </a:r>
            <a:endParaRPr lang="ru-RU" sz="2400" dirty="0">
              <a:latin typeface="Myriad Pro" panose="020B0503030403020204" pitchFamily="34" charset="0"/>
              <a:cs typeface="Times New Roman"/>
            </a:endParaRPr>
          </a:p>
          <a:p>
            <a:pPr marL="180000" indent="-36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Myriad Pro" panose="020B0503030403020204" pitchFamily="34" charset="0"/>
                <a:cs typeface="Times New Roman"/>
              </a:rPr>
              <a:t>Интернет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2400" dirty="0" err="1">
                <a:latin typeface="Myriad Pro" panose="020B0503030403020204" pitchFamily="34" charset="0"/>
                <a:cs typeface="Times New Roman"/>
              </a:rPr>
              <a:t>процедуры</a:t>
            </a:r>
            <a:r>
              <a:rPr lang="en-US" sz="24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2400" dirty="0" err="1">
                <a:latin typeface="Myriad Pro" panose="020B0503030403020204" pitchFamily="34" charset="0"/>
                <a:cs typeface="Times New Roman"/>
              </a:rPr>
              <a:t>сбора</a:t>
            </a:r>
            <a:r>
              <a:rPr lang="en-US" sz="2400" dirty="0">
                <a:latin typeface="Myriad Pro" panose="020B0503030403020204" pitchFamily="34" charset="0"/>
                <a:cs typeface="Times New Roman"/>
              </a:rPr>
              <a:t> и </a:t>
            </a:r>
            <a:r>
              <a:rPr lang="en-US" sz="2400" dirty="0" err="1" smtClean="0">
                <a:latin typeface="Myriad Pro" panose="020B0503030403020204" pitchFamily="34" charset="0"/>
                <a:cs typeface="Times New Roman"/>
              </a:rPr>
              <a:t>голосования</a:t>
            </a:r>
            <a:endParaRPr lang="ru-RU" sz="2400" dirty="0">
              <a:latin typeface="Myriad Pro" panose="020B0503030403020204" pitchFamily="34" charset="0"/>
              <a:cs typeface="Times New Roman"/>
            </a:endParaRPr>
          </a:p>
          <a:p>
            <a:pPr marL="180000" indent="-36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Myriad Pro" panose="020B0503030403020204" pitchFamily="34" charset="0"/>
                <a:cs typeface="Times New Roman"/>
              </a:rPr>
              <a:t>Верификация</a:t>
            </a:r>
            <a:r>
              <a:rPr lang="en-US" sz="2400" dirty="0">
                <a:latin typeface="Myriad Pro" panose="020B0503030403020204" pitchFamily="34" charset="0"/>
                <a:cs typeface="Times New Roman"/>
              </a:rPr>
              <a:t> и отбор </a:t>
            </a:r>
            <a:r>
              <a:rPr lang="en-US" sz="2400" dirty="0" err="1">
                <a:latin typeface="Myriad Pro" panose="020B0503030403020204" pitchFamily="34" charset="0"/>
                <a:cs typeface="Times New Roman"/>
              </a:rPr>
              <a:t>на</a:t>
            </a:r>
            <a:r>
              <a:rPr lang="en-US" sz="24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2400" dirty="0" err="1">
                <a:latin typeface="Myriad Pro" panose="020B0503030403020204" pitchFamily="34" charset="0"/>
                <a:cs typeface="Times New Roman"/>
              </a:rPr>
              <a:t>публичных</a:t>
            </a:r>
            <a:r>
              <a:rPr lang="en-US" sz="24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2400" dirty="0" err="1" smtClean="0">
                <a:latin typeface="Myriad Pro" panose="020B0503030403020204" pitchFamily="34" charset="0"/>
                <a:cs typeface="Times New Roman"/>
              </a:rPr>
              <a:t>обсуждениях</a:t>
            </a:r>
            <a:endParaRPr lang="ru-RU" sz="2400" dirty="0">
              <a:latin typeface="Myriad Pro" panose="020B0503030403020204" pitchFamily="34" charset="0"/>
              <a:cs typeface="Times New Roman"/>
            </a:endParaRPr>
          </a:p>
          <a:p>
            <a:pPr marL="180000" indent="-36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 err="1" smtClean="0">
                <a:latin typeface="Myriad Pro" panose="020B0503030403020204" pitchFamily="34" charset="0"/>
                <a:cs typeface="Times New Roman"/>
              </a:rPr>
              <a:t>Краудфандинг</a:t>
            </a: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 через интернет</a:t>
            </a:r>
          </a:p>
          <a:p>
            <a:pPr marL="180000" indent="-36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Широкий спектр муниципальных образований</a:t>
            </a:r>
            <a:endParaRPr lang="ru-RU" sz="2900" dirty="0"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5983902" cy="644396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effectLst/>
                <a:latin typeface="Myriad Pro" panose="020B0503030403020204" pitchFamily="34" charset="0"/>
                <a:cs typeface="Times New Roman"/>
              </a:rPr>
              <a:t>ОГРАНИЧЕНИЯ ПРОЕКТА</a:t>
            </a:r>
            <a:endParaRPr lang="ru-RU" dirty="0">
              <a:effectLst/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0000" y="1897038"/>
            <a:ext cx="7668464" cy="3980234"/>
          </a:xfrm>
        </p:spPr>
        <p:txBody>
          <a:bodyPr tIns="0">
            <a:noAutofit/>
          </a:bodyPr>
          <a:lstStyle/>
          <a:p>
            <a:pPr marL="360000" indent="-36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Myriad Pro" panose="020B0503030403020204" pitchFamily="34" charset="0"/>
                <a:cs typeface="Times New Roman"/>
              </a:rPr>
              <a:t>Сроки</a:t>
            </a:r>
            <a:r>
              <a:rPr lang="en-US" sz="2400" dirty="0">
                <a:latin typeface="Myriad Pro" panose="020B0503030403020204" pitchFamily="34" charset="0"/>
                <a:cs typeface="Times New Roman"/>
              </a:rPr>
              <a:t>: </a:t>
            </a: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«</a:t>
            </a:r>
            <a:r>
              <a:rPr lang="en-US" sz="2400" dirty="0" err="1" smtClean="0">
                <a:latin typeface="Myriad Pro" panose="020B0503030403020204" pitchFamily="34" charset="0"/>
                <a:cs typeface="Times New Roman"/>
              </a:rPr>
              <a:t>дамоклов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2400" dirty="0" err="1" smtClean="0">
                <a:latin typeface="Myriad Pro" panose="020B0503030403020204" pitchFamily="34" charset="0"/>
                <a:cs typeface="Times New Roman"/>
              </a:rPr>
              <a:t>меч</a:t>
            </a: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»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2400" dirty="0" err="1">
                <a:latin typeface="Myriad Pro" panose="020B0503030403020204" pitchFamily="34" charset="0"/>
                <a:cs typeface="Times New Roman"/>
              </a:rPr>
              <a:t>реализации</a:t>
            </a:r>
            <a:r>
              <a:rPr lang="en-US" sz="2400" dirty="0">
                <a:latin typeface="Myriad Pro" panose="020B0503030403020204" pitchFamily="34" charset="0"/>
                <a:cs typeface="Times New Roman"/>
              </a:rPr>
              <a:t> в </a:t>
            </a:r>
            <a:r>
              <a:rPr lang="en-US" sz="2400" dirty="0" err="1" smtClean="0">
                <a:latin typeface="Myriad Pro" panose="020B0503030403020204" pitchFamily="34" charset="0"/>
                <a:cs typeface="Times New Roman"/>
              </a:rPr>
              <a:t>текущем</a:t>
            </a:r>
            <a:r>
              <a:rPr lang="ru-RU" sz="24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2400" dirty="0" err="1" smtClean="0">
                <a:latin typeface="Myriad Pro" panose="020B0503030403020204" pitchFamily="34" charset="0"/>
                <a:cs typeface="Times New Roman"/>
              </a:rPr>
              <a:t>году</a:t>
            </a:r>
            <a:endParaRPr lang="ru-RU" sz="2400" dirty="0">
              <a:latin typeface="Myriad Pro" panose="020B0503030403020204" pitchFamily="34" charset="0"/>
              <a:cs typeface="Times New Roman"/>
            </a:endParaRPr>
          </a:p>
          <a:p>
            <a:pPr marL="360000" indent="-36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Ограниченность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2400" dirty="0" err="1">
                <a:latin typeface="Myriad Pro" panose="020B0503030403020204" pitchFamily="34" charset="0"/>
                <a:cs typeface="Times New Roman"/>
              </a:rPr>
              <a:t>институциональной</a:t>
            </a:r>
            <a:r>
              <a:rPr lang="en-US" sz="24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2400" dirty="0" err="1" smtClean="0">
                <a:latin typeface="Myriad Pro" panose="020B0503030403020204" pitchFamily="34" charset="0"/>
                <a:cs typeface="Times New Roman"/>
              </a:rPr>
              <a:t>поддержки</a:t>
            </a:r>
            <a:endParaRPr lang="ru-RU" sz="2400" dirty="0">
              <a:latin typeface="Myriad Pro" panose="020B0503030403020204" pitchFamily="34" charset="0"/>
              <a:cs typeface="Times New Roman"/>
            </a:endParaRPr>
          </a:p>
          <a:p>
            <a:pPr marL="360000" indent="-36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Н</a:t>
            </a:r>
            <a:r>
              <a:rPr lang="ru-RU" sz="2400" dirty="0" err="1" smtClean="0">
                <a:latin typeface="Myriad Pro" panose="020B0503030403020204" pitchFamily="34" charset="0"/>
                <a:cs typeface="Times New Roman"/>
              </a:rPr>
              <a:t>овизна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2400" dirty="0" err="1" smtClean="0">
                <a:latin typeface="Myriad Pro" panose="020B0503030403020204" pitchFamily="34" charset="0"/>
                <a:cs typeface="Times New Roman"/>
              </a:rPr>
              <a:t>практики</a:t>
            </a:r>
            <a:endParaRPr lang="ru-RU" sz="2400" dirty="0">
              <a:latin typeface="Myriad Pro" panose="020B0503030403020204" pitchFamily="34" charset="0"/>
              <a:cs typeface="Times New Roman"/>
            </a:endParaRPr>
          </a:p>
          <a:p>
            <a:pPr marL="360000" indent="-36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Myriad Pro" panose="020B0503030403020204" pitchFamily="34" charset="0"/>
                <a:cs typeface="Times New Roman"/>
              </a:rPr>
              <a:t>Разные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2400" dirty="0" err="1">
                <a:latin typeface="Myriad Pro" panose="020B0503030403020204" pitchFamily="34" charset="0"/>
                <a:cs typeface="Times New Roman"/>
              </a:rPr>
              <a:t>типы</a:t>
            </a:r>
            <a:r>
              <a:rPr lang="en-US" sz="24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2400" dirty="0" err="1">
                <a:latin typeface="Myriad Pro" panose="020B0503030403020204" pitchFamily="34" charset="0"/>
                <a:cs typeface="Times New Roman"/>
              </a:rPr>
              <a:t>муниципальных</a:t>
            </a:r>
            <a:r>
              <a:rPr lang="en-US" sz="2400" dirty="0"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2400" dirty="0" err="1" smtClean="0">
                <a:latin typeface="Myriad Pro" panose="020B0503030403020204" pitchFamily="34" charset="0"/>
                <a:cs typeface="Times New Roman"/>
              </a:rPr>
              <a:t>образований</a:t>
            </a:r>
            <a:endParaRPr lang="ru-RU" sz="2400" dirty="0">
              <a:latin typeface="Myriad Pro" panose="020B0503030403020204" pitchFamily="34" charset="0"/>
              <a:cs typeface="Times New Roman"/>
            </a:endParaRPr>
          </a:p>
          <a:p>
            <a:pPr marL="360000" indent="-36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 err="1" smtClean="0">
                <a:solidFill>
                  <a:srgbClr val="FF0000"/>
                </a:solidFill>
                <a:latin typeface="Myriad Pro" panose="020B0503030403020204" pitchFamily="34" charset="0"/>
                <a:cs typeface="Times New Roman"/>
              </a:rPr>
              <a:t>Фокус</a:t>
            </a:r>
            <a:r>
              <a:rPr lang="en-US" sz="2400" b="1" dirty="0" smtClean="0">
                <a:solidFill>
                  <a:srgbClr val="FF0000"/>
                </a:solidFill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Myriad Pro" panose="020B0503030403020204" pitchFamily="34" charset="0"/>
                <a:cs typeface="Times New Roman"/>
              </a:rPr>
              <a:t>2017 </a:t>
            </a:r>
            <a:r>
              <a:rPr lang="ru-RU" sz="2400" b="1" dirty="0" smtClean="0">
                <a:solidFill>
                  <a:srgbClr val="FF0000"/>
                </a:solidFill>
                <a:latin typeface="Myriad Pro" panose="020B0503030403020204" pitchFamily="34" charset="0"/>
                <a:cs typeface="Times New Roman"/>
              </a:rPr>
              <a:t>—</a:t>
            </a:r>
            <a:r>
              <a:rPr lang="en-US" sz="2400" b="1" dirty="0" smtClean="0">
                <a:solidFill>
                  <a:srgbClr val="FF0000"/>
                </a:solidFill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Myriad Pro" panose="020B0503030403020204" pitchFamily="34" charset="0"/>
                <a:cs typeface="Times New Roman"/>
              </a:rPr>
              <a:t>Год</a:t>
            </a:r>
            <a:r>
              <a:rPr lang="en-US" sz="2400" b="1" dirty="0">
                <a:solidFill>
                  <a:srgbClr val="FF0000"/>
                </a:solidFill>
                <a:latin typeface="Myriad Pro" panose="020B0503030403020204" pitchFamily="34" charset="0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Myriad Pro" panose="020B0503030403020204" pitchFamily="34" charset="0"/>
                <a:cs typeface="Times New Roman"/>
              </a:rPr>
              <a:t>экологии</a:t>
            </a:r>
            <a:r>
              <a:rPr lang="en-US" sz="2400" dirty="0">
                <a:latin typeface="Myriad Pro" panose="020B0503030403020204" pitchFamily="34" charset="0"/>
                <a:cs typeface="Times New Roman"/>
              </a:rPr>
              <a:t>. </a:t>
            </a:r>
            <a:r>
              <a:rPr lang="ru-RU" sz="2400" dirty="0">
                <a:latin typeface="Myriad Pro" panose="020B0503030403020204" pitchFamily="34" charset="0"/>
                <a:cs typeface="Times New Roman"/>
              </a:rPr>
              <a:t>Приоритетные </a:t>
            </a: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для</a:t>
            </a:r>
            <a:r>
              <a:rPr lang="en-US" sz="24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реализации проекты</a:t>
            </a:r>
            <a:endParaRPr lang="ru-RU" sz="2400" dirty="0">
              <a:latin typeface="Myriad Pro" panose="020B0503030403020204" pitchFamily="34" charset="0"/>
              <a:cs typeface="Times New Roman"/>
            </a:endParaRPr>
          </a:p>
          <a:p>
            <a:pPr marL="425196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ru-RU" sz="2000" dirty="0">
              <a:latin typeface="Myriad Pro" panose="020B0503030403020204" pitchFamily="34" charset="0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/>
                <a:cs typeface="Times New Roman"/>
              </a:rPr>
              <a:t/>
            </a:r>
            <a:br>
              <a:rPr lang="ru-RU" sz="2000" dirty="0" smtClean="0">
                <a:latin typeface="Times New Roman"/>
                <a:cs typeface="Times New Roman"/>
              </a:rPr>
            </a:b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4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612000"/>
            <a:ext cx="78867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>НОРМАТИВНАЯ ПРАВОВАЯ </a:t>
            </a:r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>ДОКУМЕНТАЦИЯ</a:t>
            </a:r>
            <a:endParaRPr lang="ru-RU" b="1" dirty="0">
              <a:latin typeface="Myriad Pro" panose="020B0503030403020204" pitchFamily="34" charset="0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8092" y="1825624"/>
            <a:ext cx="7437258" cy="4987751"/>
          </a:xfrm>
        </p:spPr>
        <p:txBody>
          <a:bodyPr>
            <a:normAutofit fontScale="85000" lnSpcReduction="10000"/>
          </a:bodyPr>
          <a:lstStyle/>
          <a:p>
            <a:pPr marL="180000" indent="-18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Закон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Московской области № 175/2016-ОЗ «О бюджете Московской области на 2017 год и на плановый период 2018 и 2019 годов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»</a:t>
            </a:r>
          </a:p>
          <a:p>
            <a:pPr marL="180000" indent="-18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Государственная программа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Московской области «Эффективная власть» на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2017</a:t>
            </a:r>
            <a:r>
              <a:rPr lang="en-US" dirty="0" smtClean="0">
                <a:latin typeface="Myriad Pro" panose="020B0503030403020204" pitchFamily="34" charset="0"/>
                <a:cs typeface="Times New Roman"/>
              </a:rPr>
              <a:t>–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2021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годы»,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утвержденная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постановлением Правительства Московской области  от 25.10.2016 № 781/39 «Об утверждении государственной программы Московской области «Эффективная власть» на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2017</a:t>
            </a:r>
            <a:r>
              <a:rPr lang="en-US" dirty="0" smtClean="0">
                <a:latin typeface="Myriad Pro" panose="020B0503030403020204" pitchFamily="34" charset="0"/>
                <a:cs typeface="Times New Roman"/>
              </a:rPr>
              <a:t>–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2021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годы» </a:t>
            </a:r>
            <a:endParaRPr lang="ru-RU" dirty="0" smtClean="0">
              <a:latin typeface="Myriad Pro" panose="020B0503030403020204" pitchFamily="34" charset="0"/>
              <a:cs typeface="Times New Roman"/>
            </a:endParaRPr>
          </a:p>
          <a:p>
            <a:pPr marL="180000" indent="-1800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Постановление Правительства Московской области «О </a:t>
            </a:r>
            <a:r>
              <a:rPr lang="ru-RU" dirty="0">
                <a:latin typeface="Myriad Pro" panose="020B0503030403020204" pitchFamily="34" charset="0"/>
                <a:cs typeface="Times New Roman"/>
              </a:rPr>
              <a:t>внедрении практики и реализации проектов инициативного бюджетирования на территории муниципальных образований Московской области в 2017 </a:t>
            </a:r>
            <a:r>
              <a:rPr lang="ru-RU" dirty="0" smtClean="0">
                <a:latin typeface="Myriad Pro" panose="020B0503030403020204" pitchFamily="34" charset="0"/>
                <a:cs typeface="Times New Roman"/>
              </a:rPr>
              <a:t>год» </a:t>
            </a:r>
          </a:p>
          <a:p>
            <a:pPr>
              <a:lnSpc>
                <a:spcPct val="150000"/>
              </a:lnSpc>
            </a:pP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7886700" cy="70996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Myriad Pro" panose="020B0503030403020204" pitchFamily="34" charset="0"/>
                <a:cs typeface="Times New Roman"/>
              </a:rPr>
              <a:t>ПОЛОЖЕНИЕ</a:t>
            </a:r>
            <a:r>
              <a:rPr lang="ru-RU" b="1" dirty="0" smtClean="0">
                <a:latin typeface="Myriad Pro" panose="020B0503030403020204" pitchFamily="34" charset="0"/>
                <a:cs typeface="Times New Roman"/>
              </a:rPr>
              <a:t/>
            </a:r>
            <a:br>
              <a:rPr lang="ru-RU" b="1" dirty="0" smtClean="0">
                <a:latin typeface="Myriad Pro" panose="020B0503030403020204" pitchFamily="34" charset="0"/>
                <a:cs typeface="Times New Roman"/>
              </a:rPr>
            </a:br>
            <a:endParaRPr lang="ru-RU" b="1" dirty="0">
              <a:latin typeface="Myriad Pro" panose="020B0503030403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000" y="1825625"/>
            <a:ext cx="743535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latin typeface="Myriad Pro" panose="020B0503030403020204" pitchFamily="34" charset="0"/>
                <a:cs typeface="Times New Roman"/>
              </a:rPr>
              <a:t>О</a:t>
            </a:r>
            <a:r>
              <a:rPr lang="ru-RU" sz="2400" dirty="0" smtClean="0">
                <a:latin typeface="Myriad Pro" panose="020B0503030403020204" pitchFamily="34" charset="0"/>
                <a:cs typeface="Times New Roman"/>
              </a:rPr>
              <a:t> </a:t>
            </a:r>
            <a:r>
              <a:rPr lang="ru-RU" sz="2400" dirty="0">
                <a:latin typeface="Myriad Pro" panose="020B0503030403020204" pitchFamily="34" charset="0"/>
                <a:cs typeface="Times New Roman"/>
              </a:rPr>
              <a:t>порядке реализации мероприятий по внедрению практики инициативного бюджетирования в Московской области и порядке и условиях предоставления субсидий из бюджета Московской области бюджетам муниципальных образований Московской области на реализацию проектов граждан, сформированных в рамках практик инициативного бюджетирования </a:t>
            </a:r>
            <a:endParaRPr lang="ru-RU" sz="2400" b="1" dirty="0">
              <a:latin typeface="Myriad Pro" panose="020B0503030403020204" pitchFamily="34" charset="0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539497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6499</TotalTime>
  <Words>1637</Words>
  <Application>Microsoft Office PowerPoint</Application>
  <PresentationFormat>Экран (4:3)</PresentationFormat>
  <Paragraphs>145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ДЛЯ ЧЕГО НУЖНО  ИНИЦИАТИВНОЕ БЮДЖЕТИРОВАНИЕ В МОСКОВСКОЙ ОБЛАСТИ</vt:lpstr>
      <vt:lpstr>ПРЕЦЕДЕНТ:  МАСШТАБНОЕ ФЕДЕРАЛЬНОЕ ФИНАНСИРОВАНИЕ</vt:lpstr>
      <vt:lpstr>ИНИЦИАТИВНОЕ БЮДЖЕТИРОВАНИЕ  В РОССИЙСКОЙ ФЕДЕРАЦИИ</vt:lpstr>
      <vt:lpstr>ПРАКТИКИ ИБ</vt:lpstr>
      <vt:lpstr>Презентация PowerPoint</vt:lpstr>
      <vt:lpstr>НОВАЯ ПРАКТИКА</vt:lpstr>
      <vt:lpstr>ОГРАНИЧЕНИЯ ПРОЕКТА</vt:lpstr>
      <vt:lpstr>НОРМАТИВНАЯ ПРАВОВАЯ ДОКУМЕНТАЦИЯ</vt:lpstr>
      <vt:lpstr>ПОЛОЖЕНИЕ </vt:lpstr>
      <vt:lpstr> МИНИСТЕРСТВО ЭКОНОМИКИ И ФИНАНСОВ МОСКОВСКОЙ ОБЛАСТИ  ПРИКАЗ </vt:lpstr>
      <vt:lpstr>КЛЮЧЕВЫЕ ПОНЯТИЯ ПРОЕКТА</vt:lpstr>
      <vt:lpstr>КЛЮЧЕВЫЕ ПОНЯТИЯ ПРОЕКТА</vt:lpstr>
      <vt:lpstr>Этап 1  с 1 июня 2017 года по 20 июля 2017 года</vt:lpstr>
      <vt:lpstr>Этап 2  с 20 июля 2017 года по 28 июля 2017 года</vt:lpstr>
      <vt:lpstr>Презентация PowerPoint</vt:lpstr>
      <vt:lpstr>ПОДГОТОВКА, ОРГАНИЗАЦИЯ И ПРОВЕДЕНИЕ ПУБЛИЧНЫХ ОБСУЖДЕНИЙ В ОТНОШЕНИИ ПРОЕКТОВ ИНИЦИАТИВНОГО БЮДЖЕТИРОВАНИЯ  </vt:lpstr>
      <vt:lpstr>ФОРМИРОВАНИЕ И ПОРЯДОК РАБОТЫ МУНИЦИПАЛЬНОЙ КОНКУРСНОЙ КОМИССИИ ПО ПРОВЕДЕНИЮ КОНКУРСНОГО ОТБОРА ПРОЕКТОВ ИНИЦИАТИВНОГО БЮДЖЕТИРОВАНИЯ</vt:lpstr>
      <vt:lpstr>СОСТАВ МУНИЦИПАЛЬНОЙ КОМИССИИ</vt:lpstr>
      <vt:lpstr>ОБСУЖДЕНИЕ И ЭКСПЕРТИЗА</vt:lpstr>
      <vt:lpstr>НЮАНСЫ ДОКУМЕНТАЦИИ</vt:lpstr>
      <vt:lpstr>СБОР ВНЕБЮДЖЕТНЫХ СРЕДСТВ НА СОФИНАНСИРОВАНИЕ РЕАЛИЗАЦИИ ПРОЕКТОВ ИНИЦИАТИВНОГО БЮДЖЕТИРОВАНИЯ </vt:lpstr>
      <vt:lpstr>СОФИНАНСИРОВАНИЕ И ОБЪЕМ СУБСИДИЙ</vt:lpstr>
      <vt:lpstr>ОЦЕНКА ЗАЯВОК НА ПОЛУЧЕНИЕ СУБСИДИЙ НА РЕГИОНАЛЬНОМ УРОВНЕ</vt:lpstr>
      <vt:lpstr>КРИТЕРИИ ОТБОРА</vt:lpstr>
      <vt:lpstr>ПОРЯДОК ОТБОРА</vt:lpstr>
      <vt:lpstr>ОПРЕДЕЛЕНИЕ ПРОЕКТОВ ИНИЦИАТИВНОГО БЮДЖЕТИРОВАНИЯ И УЧАСТНИКОВ КОНКУРСНОГО ОТБОРА, ПРИЗНАННЫХ ПОБЕДИТЕЛЯМИ КОНКУРСА </vt:lpstr>
      <vt:lpstr>ЗАКЛЮЧЕНИЕ СОГЛАШЕНИЙ О ПРЕДОСТАВЛЕНИИ СУБСИДИЙ НА СОФИНАНСИРОВАНИЕ РЕАЛИЗАЦИИ ПРОЕКТОВ ИНИЦИАТИВНОГО БЮДЖЕТИРОВАНИЯ</vt:lpstr>
      <vt:lpstr>ЗОНЫ ОТВЕТСТВЕННОСТИ КОНСУЛЬТАНТОВ</vt:lpstr>
      <vt:lpstr>ПЛАН ДЕЙСТВИЙ</vt:lpstr>
      <vt:lpstr>Презентация PowerPoint</vt:lpstr>
      <vt:lpstr>КОНТАКТЫ С КОНСУЛЬТАНТАМИ</vt:lpstr>
    </vt:vector>
  </TitlesOfParts>
  <Company>NIFI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развития и регулирования инициативного бюджетирования в субъектах Российской Федерации</dc:title>
  <dc:creator>vagin</dc:creator>
  <cp:lastModifiedBy>Харьковская Анна Васильевна</cp:lastModifiedBy>
  <cp:revision>89</cp:revision>
  <cp:lastPrinted>2017-05-27T12:05:42Z</cp:lastPrinted>
  <dcterms:created xsi:type="dcterms:W3CDTF">2016-04-20T09:52:49Z</dcterms:created>
  <dcterms:modified xsi:type="dcterms:W3CDTF">2017-05-27T12:23:35Z</dcterms:modified>
</cp:coreProperties>
</file>